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328" r:id="rId3"/>
    <p:sldId id="260" r:id="rId4"/>
    <p:sldId id="300" r:id="rId5"/>
    <p:sldId id="327" r:id="rId6"/>
    <p:sldId id="330" r:id="rId7"/>
    <p:sldId id="342" r:id="rId8"/>
    <p:sldId id="258" r:id="rId9"/>
    <p:sldId id="333" r:id="rId10"/>
    <p:sldId id="259" r:id="rId11"/>
    <p:sldId id="331" r:id="rId12"/>
    <p:sldId id="284" r:id="rId13"/>
    <p:sldId id="265" r:id="rId14"/>
    <p:sldId id="264" r:id="rId15"/>
    <p:sldId id="321" r:id="rId16"/>
    <p:sldId id="263" r:id="rId17"/>
    <p:sldId id="283" r:id="rId18"/>
    <p:sldId id="262" r:id="rId19"/>
    <p:sldId id="286" r:id="rId20"/>
    <p:sldId id="285" r:id="rId21"/>
    <p:sldId id="266" r:id="rId22"/>
    <p:sldId id="316" r:id="rId23"/>
    <p:sldId id="307" r:id="rId24"/>
    <p:sldId id="308" r:id="rId25"/>
    <p:sldId id="317" r:id="rId26"/>
    <p:sldId id="324" r:id="rId27"/>
    <p:sldId id="319" r:id="rId28"/>
    <p:sldId id="271" r:id="rId29"/>
    <p:sldId id="325" r:id="rId30"/>
    <p:sldId id="289" r:id="rId31"/>
    <p:sldId id="273" r:id="rId32"/>
    <p:sldId id="305" r:id="rId33"/>
    <p:sldId id="293" r:id="rId34"/>
    <p:sldId id="275" r:id="rId35"/>
    <p:sldId id="276" r:id="rId36"/>
    <p:sldId id="282" r:id="rId37"/>
    <p:sldId id="278" r:id="rId38"/>
    <p:sldId id="296" r:id="rId39"/>
    <p:sldId id="298" r:id="rId40"/>
    <p:sldId id="340" r:id="rId41"/>
    <p:sldId id="341" r:id="rId42"/>
    <p:sldId id="277" r:id="rId43"/>
    <p:sldId id="297" r:id="rId44"/>
    <p:sldId id="338" r:id="rId45"/>
    <p:sldId id="336" r:id="rId46"/>
    <p:sldId id="339"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Langille" initials="ML" lastIdx="1" clrIdx="0">
    <p:extLst>
      <p:ext uri="{19B8F6BF-5375-455C-9EA6-DF929625EA0E}">
        <p15:presenceInfo xmlns:p15="http://schemas.microsoft.com/office/powerpoint/2012/main" userId="S-1-5-21-3566075314-4141758146-2451643794-11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FFE200"/>
    <a:srgbClr val="FAB72E"/>
    <a:srgbClr val="E6A43D"/>
    <a:srgbClr val="83C1E3"/>
    <a:srgbClr val="67C840"/>
    <a:srgbClr val="E01F1F"/>
    <a:srgbClr val="D919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3202" autoAdjust="0"/>
  </p:normalViewPr>
  <p:slideViewPr>
    <p:cSldViewPr snapToGrid="0">
      <p:cViewPr varScale="1">
        <p:scale>
          <a:sx n="84" d="100"/>
          <a:sy n="84" d="100"/>
        </p:scale>
        <p:origin x="1344" y="96"/>
      </p:cViewPr>
      <p:guideLst/>
    </p:cSldViewPr>
  </p:slideViewPr>
  <p:notesTextViewPr>
    <p:cViewPr>
      <p:scale>
        <a:sx n="75" d="100"/>
        <a:sy n="75" d="100"/>
      </p:scale>
      <p:origin x="0" y="0"/>
    </p:cViewPr>
  </p:notesTextViewPr>
  <p:sorterViewPr>
    <p:cViewPr>
      <p:scale>
        <a:sx n="100" d="100"/>
        <a:sy n="100" d="100"/>
      </p:scale>
      <p:origin x="0" y="-85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D7C94-701D-4FC6-BB49-B88F575F7AB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F80E84-2970-45AF-BD73-FF5E8509584F}">
      <dgm:prSet custT="1"/>
      <dgm:spPr/>
      <dgm:t>
        <a:bodyPr/>
        <a:lstStyle/>
        <a:p>
          <a:pPr>
            <a:lnSpc>
              <a:spcPct val="100000"/>
            </a:lnSpc>
            <a:defRPr cap="all"/>
          </a:pPr>
          <a:r>
            <a:rPr lang="en-US" sz="2000" dirty="0">
              <a:latin typeface="Franklin Gothic Book" panose="020B0503020102020204" pitchFamily="34" charset="0"/>
              <a:cs typeface="Arial" panose="020B0604020202020204" pitchFamily="34" charset="0"/>
            </a:rPr>
            <a:t>Air</a:t>
          </a:r>
          <a:endParaRPr lang="en-US" sz="2400" dirty="0">
            <a:latin typeface="Franklin Gothic Book" panose="020B0503020102020204" pitchFamily="34" charset="0"/>
            <a:cs typeface="Arial" panose="020B0604020202020204" pitchFamily="34" charset="0"/>
          </a:endParaRPr>
        </a:p>
      </dgm:t>
    </dgm:pt>
    <dgm:pt modelId="{A751CCC0-4857-4E28-A67E-539F2B4D30C2}" type="par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C04C7745-10E3-4247-A6E9-CB39F1E648E0}" type="sib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B13DF196-412F-4FD7-B281-80CDC1DF18F0}">
      <dgm:prSet custT="1"/>
      <dgm:spPr/>
      <dgm:t>
        <a:bodyPr/>
        <a:lstStyle/>
        <a:p>
          <a:pPr algn="ctr">
            <a:lnSpc>
              <a:spcPct val="100000"/>
            </a:lnSpc>
            <a:defRPr cap="all"/>
          </a:pPr>
          <a:r>
            <a:rPr lang="en-CA" sz="2000" dirty="0">
              <a:latin typeface="Franklin Gothic Book" panose="020B0503020102020204" pitchFamily="34" charset="0"/>
              <a:cs typeface="Arial" panose="020B0604020202020204" pitchFamily="34" charset="0"/>
            </a:rPr>
            <a:t>Dust</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&amp;</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MOULD</a:t>
          </a:r>
          <a:endParaRPr lang="en-CA" sz="2400" dirty="0">
            <a:latin typeface="Franklin Gothic Book" panose="020B0503020102020204" pitchFamily="34" charset="0"/>
            <a:cs typeface="Arial" panose="020B0604020202020204" pitchFamily="34" charset="0"/>
          </a:endParaRPr>
        </a:p>
      </dgm:t>
    </dgm:pt>
    <dgm:pt modelId="{5D406EF3-3841-4A74-A337-849BECE03A6F}" type="par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C918EC05-ECAD-4DC3-A2F0-ECDD73598451}" type="sib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54B10A36-0B57-44AC-A4F2-C757678B2950}">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Plastics</a:t>
          </a:r>
          <a:endParaRPr lang="en-US" sz="2400" dirty="0">
            <a:latin typeface="Franklin Gothic Book" panose="020B0503020102020204" pitchFamily="34" charset="0"/>
            <a:cs typeface="Arial" panose="020B0604020202020204" pitchFamily="34" charset="0"/>
          </a:endParaRPr>
        </a:p>
      </dgm:t>
    </dgm:pt>
    <dgm:pt modelId="{F1ED57EF-3162-479E-BFB1-2E458220509D}" type="par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611C0B68-BC57-4913-B024-F945465C54D1}" type="sib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E211DAC1-F083-49B8-8234-D7D82D698B72}">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Foods</a:t>
          </a:r>
          <a:endParaRPr lang="en-US" sz="2400" dirty="0">
            <a:latin typeface="Franklin Gothic Book" panose="020B0503020102020204" pitchFamily="34" charset="0"/>
            <a:cs typeface="Arial" panose="020B0604020202020204" pitchFamily="34" charset="0"/>
          </a:endParaRPr>
        </a:p>
      </dgm:t>
    </dgm:pt>
    <dgm:pt modelId="{BBD4847C-3262-4DE1-ACC2-7BBF25EE0CB0}" type="par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625AD89C-A455-430C-B140-F3D36297AEB1}" type="sib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F23C0696-CAA0-4E29-8AE3-B515CB27A639}">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Personal Care Products</a:t>
          </a:r>
          <a:endParaRPr lang="en-US" sz="2000" dirty="0">
            <a:latin typeface="Franklin Gothic Book" panose="020B0503020102020204" pitchFamily="34" charset="0"/>
            <a:cs typeface="Arial" panose="020B0604020202020204" pitchFamily="34" charset="0"/>
          </a:endParaRPr>
        </a:p>
      </dgm:t>
    </dgm:pt>
    <dgm:pt modelId="{B96C2DC8-9C75-4FB0-9356-0B446E75D9BD}" type="par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C3EC4867-208B-4E3E-AE25-ED7E1724E9F6}" type="sib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7196538F-9F96-44B3-A77C-0167E12B95BE}" type="pres">
      <dgm:prSet presAssocID="{F3AD7C94-701D-4FC6-BB49-B88F575F7AB8}" presName="root" presStyleCnt="0">
        <dgm:presLayoutVars>
          <dgm:dir/>
          <dgm:resizeHandles val="exact"/>
        </dgm:presLayoutVars>
      </dgm:prSet>
      <dgm:spPr/>
      <dgm:t>
        <a:bodyPr/>
        <a:lstStyle/>
        <a:p>
          <a:endParaRPr lang="en-US"/>
        </a:p>
      </dgm:t>
    </dgm:pt>
    <dgm:pt modelId="{50C86EBC-DA91-45D7-9C62-54E702F42BBB}" type="pres">
      <dgm:prSet presAssocID="{ABF80E84-2970-45AF-BD73-FF5E8509584F}" presName="compNode" presStyleCnt="0"/>
      <dgm:spPr/>
    </dgm:pt>
    <dgm:pt modelId="{DFF94055-44D4-4E4B-AFDE-5FCCE21DCAEA}" type="pres">
      <dgm:prSet presAssocID="{ABF80E84-2970-45AF-BD73-FF5E8509584F}" presName="iconBgRect" presStyleLbl="bgShp" presStyleIdx="0" presStyleCnt="5"/>
      <dgm:spPr/>
    </dgm:pt>
    <dgm:pt modelId="{D4FD4C4F-6BCE-44E0-BC2C-B83029602055}" type="pres">
      <dgm:prSet presAssocID="{ABF80E84-2970-45AF-BD73-FF5E8509584F}" presName="iconRect" presStyleLbl="node1" presStyleIdx="0" presStyleCnt="5" custScaleX="193514" custScaleY="188581" custLinFactNeighborY="-772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92047E50-B545-4878-972E-E0FE55499B24}" type="pres">
      <dgm:prSet presAssocID="{ABF80E84-2970-45AF-BD73-FF5E8509584F}" presName="spaceRect" presStyleCnt="0"/>
      <dgm:spPr/>
    </dgm:pt>
    <dgm:pt modelId="{DD2C89E2-BA3F-4685-9ECC-854E96899FD9}" type="pres">
      <dgm:prSet presAssocID="{ABF80E84-2970-45AF-BD73-FF5E8509584F}" presName="textRect" presStyleLbl="revTx" presStyleIdx="0" presStyleCnt="5">
        <dgm:presLayoutVars>
          <dgm:chMax val="1"/>
          <dgm:chPref val="1"/>
        </dgm:presLayoutVars>
      </dgm:prSet>
      <dgm:spPr/>
      <dgm:t>
        <a:bodyPr/>
        <a:lstStyle/>
        <a:p>
          <a:endParaRPr lang="en-US"/>
        </a:p>
      </dgm:t>
    </dgm:pt>
    <dgm:pt modelId="{1654ABE8-18BA-416C-82F7-11638C97BF9E}" type="pres">
      <dgm:prSet presAssocID="{C04C7745-10E3-4247-A6E9-CB39F1E648E0}" presName="sibTrans" presStyleCnt="0"/>
      <dgm:spPr/>
    </dgm:pt>
    <dgm:pt modelId="{44225E13-0E43-491A-9070-4D406E9CB655}" type="pres">
      <dgm:prSet presAssocID="{B13DF196-412F-4FD7-B281-80CDC1DF18F0}" presName="compNode" presStyleCnt="0"/>
      <dgm:spPr/>
    </dgm:pt>
    <dgm:pt modelId="{FC68F48F-92F5-4CAC-9FB7-FE3820CCDA86}" type="pres">
      <dgm:prSet presAssocID="{B13DF196-412F-4FD7-B281-80CDC1DF18F0}" presName="iconBgRect" presStyleLbl="bgShp" presStyleIdx="1" presStyleCnt="5"/>
      <dgm:spPr/>
    </dgm:pt>
    <dgm:pt modelId="{CEA8A965-B1C3-407D-8BEE-93FD099BED0F}" type="pres">
      <dgm:prSet presAssocID="{B13DF196-412F-4FD7-B281-80CDC1DF18F0}" presName="iconRect" presStyleLbl="node1" presStyleIdx="1" presStyleCnt="5" custScaleX="179620" custScaleY="181931" custLinFactNeighborY="-3682"/>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dgm:spPr>
    </dgm:pt>
    <dgm:pt modelId="{7C183801-136D-40C2-8295-237646F1DF56}" type="pres">
      <dgm:prSet presAssocID="{B13DF196-412F-4FD7-B281-80CDC1DF18F0}" presName="spaceRect" presStyleCnt="0"/>
      <dgm:spPr/>
    </dgm:pt>
    <dgm:pt modelId="{22B223C2-CD20-43B6-8A41-A0602817B36A}" type="pres">
      <dgm:prSet presAssocID="{B13DF196-412F-4FD7-B281-80CDC1DF18F0}" presName="textRect" presStyleLbl="revTx" presStyleIdx="1" presStyleCnt="5">
        <dgm:presLayoutVars>
          <dgm:chMax val="1"/>
          <dgm:chPref val="1"/>
        </dgm:presLayoutVars>
      </dgm:prSet>
      <dgm:spPr/>
      <dgm:t>
        <a:bodyPr/>
        <a:lstStyle/>
        <a:p>
          <a:endParaRPr lang="en-US"/>
        </a:p>
      </dgm:t>
    </dgm:pt>
    <dgm:pt modelId="{EBA6B797-3879-4B9D-8E3B-218195D64745}" type="pres">
      <dgm:prSet presAssocID="{C918EC05-ECAD-4DC3-A2F0-ECDD73598451}" presName="sibTrans" presStyleCnt="0"/>
      <dgm:spPr/>
    </dgm:pt>
    <dgm:pt modelId="{2D617064-78D3-47CC-8DE5-10C52E8E6384}" type="pres">
      <dgm:prSet presAssocID="{54B10A36-0B57-44AC-A4F2-C757678B2950}" presName="compNode" presStyleCnt="0"/>
      <dgm:spPr/>
    </dgm:pt>
    <dgm:pt modelId="{636573B5-AF71-4CC7-9417-E07461ACA2B4}" type="pres">
      <dgm:prSet presAssocID="{54B10A36-0B57-44AC-A4F2-C757678B2950}" presName="iconBgRect" presStyleLbl="bgShp" presStyleIdx="2" presStyleCnt="5"/>
      <dgm:spPr/>
    </dgm:pt>
    <dgm:pt modelId="{583C10A0-1BBF-4A31-B84E-2E2B74F66BCF}" type="pres">
      <dgm:prSet presAssocID="{54B10A36-0B57-44AC-A4F2-C757678B2950}" presName="iconRect" presStyleLbl="node1" presStyleIdx="2" presStyleCnt="5" custScaleX="136795" custScaleY="136795" custLinFactNeighborY="-2281"/>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Recycle Sign"/>
        </a:ext>
      </dgm:extLst>
    </dgm:pt>
    <dgm:pt modelId="{0F09324B-2477-42C8-A6DC-AB7C58A9E361}" type="pres">
      <dgm:prSet presAssocID="{54B10A36-0B57-44AC-A4F2-C757678B2950}" presName="spaceRect" presStyleCnt="0"/>
      <dgm:spPr/>
    </dgm:pt>
    <dgm:pt modelId="{18B26BDF-0F44-4BB8-8017-B94C1C75A309}" type="pres">
      <dgm:prSet presAssocID="{54B10A36-0B57-44AC-A4F2-C757678B2950}" presName="textRect" presStyleLbl="revTx" presStyleIdx="2" presStyleCnt="5">
        <dgm:presLayoutVars>
          <dgm:chMax val="1"/>
          <dgm:chPref val="1"/>
        </dgm:presLayoutVars>
      </dgm:prSet>
      <dgm:spPr/>
      <dgm:t>
        <a:bodyPr/>
        <a:lstStyle/>
        <a:p>
          <a:endParaRPr lang="en-US"/>
        </a:p>
      </dgm:t>
    </dgm:pt>
    <dgm:pt modelId="{4D8C5450-33B6-4B91-BDF4-03A0C0624ECE}" type="pres">
      <dgm:prSet presAssocID="{611C0B68-BC57-4913-B024-F945465C54D1}" presName="sibTrans" presStyleCnt="0"/>
      <dgm:spPr/>
    </dgm:pt>
    <dgm:pt modelId="{063781E4-5BC3-4DD7-B881-7737E46381CD}" type="pres">
      <dgm:prSet presAssocID="{E211DAC1-F083-49B8-8234-D7D82D698B72}" presName="compNode" presStyleCnt="0"/>
      <dgm:spPr/>
    </dgm:pt>
    <dgm:pt modelId="{FF125469-6089-497A-8AF8-3C5A5F2AF087}" type="pres">
      <dgm:prSet presAssocID="{E211DAC1-F083-49B8-8234-D7D82D698B72}" presName="iconBgRect" presStyleLbl="bgShp" presStyleIdx="3" presStyleCnt="5"/>
      <dgm:spPr>
        <a:solidFill>
          <a:srgbClr val="83C1E3"/>
        </a:solidFill>
      </dgm:spPr>
    </dgm:pt>
    <dgm:pt modelId="{92F43B0F-3B39-41A8-882E-C874A2513505}" type="pres">
      <dgm:prSet presAssocID="{E211DAC1-F083-49B8-8234-D7D82D698B72}" presName="iconRect" presStyleLbl="node1" presStyleIdx="3" presStyleCnt="5" custScaleX="127003" custScaleY="127003" custLinFactNeighborY="-228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Fork and knife"/>
        </a:ext>
      </dgm:extLst>
    </dgm:pt>
    <dgm:pt modelId="{46FF02FF-BD31-4DEF-9242-0B7D2F984CB8}" type="pres">
      <dgm:prSet presAssocID="{E211DAC1-F083-49B8-8234-D7D82D698B72}" presName="spaceRect" presStyleCnt="0"/>
      <dgm:spPr/>
    </dgm:pt>
    <dgm:pt modelId="{BC006066-7663-45CE-BEE6-FB1F0EBC2144}" type="pres">
      <dgm:prSet presAssocID="{E211DAC1-F083-49B8-8234-D7D82D698B72}" presName="textRect" presStyleLbl="revTx" presStyleIdx="3" presStyleCnt="5">
        <dgm:presLayoutVars>
          <dgm:chMax val="1"/>
          <dgm:chPref val="1"/>
        </dgm:presLayoutVars>
      </dgm:prSet>
      <dgm:spPr/>
      <dgm:t>
        <a:bodyPr/>
        <a:lstStyle/>
        <a:p>
          <a:endParaRPr lang="en-US"/>
        </a:p>
      </dgm:t>
    </dgm:pt>
    <dgm:pt modelId="{D48B4B92-415B-426B-8969-19820FFFC072}" type="pres">
      <dgm:prSet presAssocID="{625AD89C-A455-430C-B140-F3D36297AEB1}" presName="sibTrans" presStyleCnt="0"/>
      <dgm:spPr/>
    </dgm:pt>
    <dgm:pt modelId="{7FAE907C-A564-4A05-8DDC-86D09BC5D81F}" type="pres">
      <dgm:prSet presAssocID="{F23C0696-CAA0-4E29-8AE3-B515CB27A639}" presName="compNode" presStyleCnt="0"/>
      <dgm:spPr/>
    </dgm:pt>
    <dgm:pt modelId="{2A7270F5-0EFF-4EFB-9C45-9DB774EDADF2}" type="pres">
      <dgm:prSet presAssocID="{F23C0696-CAA0-4E29-8AE3-B515CB27A639}" presName="iconBgRect" presStyleLbl="bgShp" presStyleIdx="4" presStyleCnt="5"/>
      <dgm:spPr>
        <a:solidFill>
          <a:srgbClr val="67C840"/>
        </a:solidFill>
      </dgm:spPr>
    </dgm:pt>
    <dgm:pt modelId="{32DFB1B0-2BE4-48B8-96BB-B361E9D9143E}" type="pres">
      <dgm:prSet presAssocID="{F23C0696-CAA0-4E29-8AE3-B515CB27A639}" presName="iconRect" presStyleLbl="node1" presStyleIdx="4" presStyleCnt="5" custScaleX="181594" custScaleY="186116"/>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pt>
    <dgm:pt modelId="{59A4C2CD-A037-44F5-99A1-E79F55D59594}" type="pres">
      <dgm:prSet presAssocID="{F23C0696-CAA0-4E29-8AE3-B515CB27A639}" presName="spaceRect" presStyleCnt="0"/>
      <dgm:spPr/>
    </dgm:pt>
    <dgm:pt modelId="{92BB1811-9DF6-4B64-9F5D-1A726AD07B83}" type="pres">
      <dgm:prSet presAssocID="{F23C0696-CAA0-4E29-8AE3-B515CB27A639}" presName="textRect" presStyleLbl="revTx" presStyleIdx="4" presStyleCnt="5" custScaleX="145847">
        <dgm:presLayoutVars>
          <dgm:chMax val="1"/>
          <dgm:chPref val="1"/>
        </dgm:presLayoutVars>
      </dgm:prSet>
      <dgm:spPr/>
      <dgm:t>
        <a:bodyPr/>
        <a:lstStyle/>
        <a:p>
          <a:endParaRPr lang="en-US"/>
        </a:p>
      </dgm:t>
    </dgm:pt>
  </dgm:ptLst>
  <dgm:cxnLst>
    <dgm:cxn modelId="{36927E0D-1708-45DE-A9B9-F4A16D6AEBDC}" type="presOf" srcId="{F23C0696-CAA0-4E29-8AE3-B515CB27A639}" destId="{92BB1811-9DF6-4B64-9F5D-1A726AD07B83}" srcOrd="0" destOrd="0" presId="urn:microsoft.com/office/officeart/2018/5/layout/IconCircleLabelList"/>
    <dgm:cxn modelId="{975600F0-1EDA-4BBC-9CFE-58849D1DA1E8}" type="presOf" srcId="{B13DF196-412F-4FD7-B281-80CDC1DF18F0}" destId="{22B223C2-CD20-43B6-8A41-A0602817B36A}" srcOrd="0" destOrd="0" presId="urn:microsoft.com/office/officeart/2018/5/layout/IconCircleLabelList"/>
    <dgm:cxn modelId="{B8EA74D9-DB21-4350-A035-E1E16AD11A22}" srcId="{F3AD7C94-701D-4FC6-BB49-B88F575F7AB8}" destId="{F23C0696-CAA0-4E29-8AE3-B515CB27A639}" srcOrd="4" destOrd="0" parTransId="{B96C2DC8-9C75-4FB0-9356-0B446E75D9BD}" sibTransId="{C3EC4867-208B-4E3E-AE25-ED7E1724E9F6}"/>
    <dgm:cxn modelId="{AF8A2D9D-CA42-4B4E-AF80-EC224985EEBF}" type="presOf" srcId="{E211DAC1-F083-49B8-8234-D7D82D698B72}" destId="{BC006066-7663-45CE-BEE6-FB1F0EBC2144}" srcOrd="0" destOrd="0" presId="urn:microsoft.com/office/officeart/2018/5/layout/IconCircleLabelList"/>
    <dgm:cxn modelId="{1940CE93-F68D-4FF3-8AE7-F001E16B0E31}" srcId="{F3AD7C94-701D-4FC6-BB49-B88F575F7AB8}" destId="{E211DAC1-F083-49B8-8234-D7D82D698B72}" srcOrd="3" destOrd="0" parTransId="{BBD4847C-3262-4DE1-ACC2-7BBF25EE0CB0}" sibTransId="{625AD89C-A455-430C-B140-F3D36297AEB1}"/>
    <dgm:cxn modelId="{4D282176-30B0-487A-815A-901EE2284CB6}" srcId="{F3AD7C94-701D-4FC6-BB49-B88F575F7AB8}" destId="{54B10A36-0B57-44AC-A4F2-C757678B2950}" srcOrd="2" destOrd="0" parTransId="{F1ED57EF-3162-479E-BFB1-2E458220509D}" sibTransId="{611C0B68-BC57-4913-B024-F945465C54D1}"/>
    <dgm:cxn modelId="{CF26A7CB-224D-46F5-9C68-8F938788B4D1}" srcId="{F3AD7C94-701D-4FC6-BB49-B88F575F7AB8}" destId="{B13DF196-412F-4FD7-B281-80CDC1DF18F0}" srcOrd="1" destOrd="0" parTransId="{5D406EF3-3841-4A74-A337-849BECE03A6F}" sibTransId="{C918EC05-ECAD-4DC3-A2F0-ECDD73598451}"/>
    <dgm:cxn modelId="{934F61C6-324B-41BC-AF51-4FEC91C48FF8}" srcId="{F3AD7C94-701D-4FC6-BB49-B88F575F7AB8}" destId="{ABF80E84-2970-45AF-BD73-FF5E8509584F}" srcOrd="0" destOrd="0" parTransId="{A751CCC0-4857-4E28-A67E-539F2B4D30C2}" sibTransId="{C04C7745-10E3-4247-A6E9-CB39F1E648E0}"/>
    <dgm:cxn modelId="{2BBF8E25-352B-4151-B3C9-4767DB7B3BAD}" type="presOf" srcId="{ABF80E84-2970-45AF-BD73-FF5E8509584F}" destId="{DD2C89E2-BA3F-4685-9ECC-854E96899FD9}" srcOrd="0" destOrd="0" presId="urn:microsoft.com/office/officeart/2018/5/layout/IconCircleLabelList"/>
    <dgm:cxn modelId="{722661A4-2259-4716-BDE0-4927D9E5FD3F}" type="presOf" srcId="{F3AD7C94-701D-4FC6-BB49-B88F575F7AB8}" destId="{7196538F-9F96-44B3-A77C-0167E12B95BE}" srcOrd="0" destOrd="0" presId="urn:microsoft.com/office/officeart/2018/5/layout/IconCircleLabelList"/>
    <dgm:cxn modelId="{27AF2299-062D-4933-B2C8-869A75877C22}" type="presOf" srcId="{54B10A36-0B57-44AC-A4F2-C757678B2950}" destId="{18B26BDF-0F44-4BB8-8017-B94C1C75A309}" srcOrd="0" destOrd="0" presId="urn:microsoft.com/office/officeart/2018/5/layout/IconCircleLabelList"/>
    <dgm:cxn modelId="{D9E1712C-BD92-485E-928A-0A742293907C}" type="presParOf" srcId="{7196538F-9F96-44B3-A77C-0167E12B95BE}" destId="{50C86EBC-DA91-45D7-9C62-54E702F42BBB}" srcOrd="0" destOrd="0" presId="urn:microsoft.com/office/officeart/2018/5/layout/IconCircleLabelList"/>
    <dgm:cxn modelId="{32A3C4CD-CA53-4DB3-B6C7-2F8D0F9D5428}" type="presParOf" srcId="{50C86EBC-DA91-45D7-9C62-54E702F42BBB}" destId="{DFF94055-44D4-4E4B-AFDE-5FCCE21DCAEA}" srcOrd="0" destOrd="0" presId="urn:microsoft.com/office/officeart/2018/5/layout/IconCircleLabelList"/>
    <dgm:cxn modelId="{F28D87BF-7189-46F3-BE81-E4249D95DDAD}" type="presParOf" srcId="{50C86EBC-DA91-45D7-9C62-54E702F42BBB}" destId="{D4FD4C4F-6BCE-44E0-BC2C-B83029602055}" srcOrd="1" destOrd="0" presId="urn:microsoft.com/office/officeart/2018/5/layout/IconCircleLabelList"/>
    <dgm:cxn modelId="{22887A37-D489-4313-9F68-4976773095E1}" type="presParOf" srcId="{50C86EBC-DA91-45D7-9C62-54E702F42BBB}" destId="{92047E50-B545-4878-972E-E0FE55499B24}" srcOrd="2" destOrd="0" presId="urn:microsoft.com/office/officeart/2018/5/layout/IconCircleLabelList"/>
    <dgm:cxn modelId="{08D69C27-60D0-46A4-9C65-570B3D0AFF33}" type="presParOf" srcId="{50C86EBC-DA91-45D7-9C62-54E702F42BBB}" destId="{DD2C89E2-BA3F-4685-9ECC-854E96899FD9}" srcOrd="3" destOrd="0" presId="urn:microsoft.com/office/officeart/2018/5/layout/IconCircleLabelList"/>
    <dgm:cxn modelId="{D7A9EEF0-0965-4B13-B563-269D6E4E7D1E}" type="presParOf" srcId="{7196538F-9F96-44B3-A77C-0167E12B95BE}" destId="{1654ABE8-18BA-416C-82F7-11638C97BF9E}" srcOrd="1" destOrd="0" presId="urn:microsoft.com/office/officeart/2018/5/layout/IconCircleLabelList"/>
    <dgm:cxn modelId="{2E5C91BC-3911-4407-87AF-DF3EDF746BD1}" type="presParOf" srcId="{7196538F-9F96-44B3-A77C-0167E12B95BE}" destId="{44225E13-0E43-491A-9070-4D406E9CB655}" srcOrd="2" destOrd="0" presId="urn:microsoft.com/office/officeart/2018/5/layout/IconCircleLabelList"/>
    <dgm:cxn modelId="{6052D0D8-F929-4432-A435-F00CE37CF786}" type="presParOf" srcId="{44225E13-0E43-491A-9070-4D406E9CB655}" destId="{FC68F48F-92F5-4CAC-9FB7-FE3820CCDA86}" srcOrd="0" destOrd="0" presId="urn:microsoft.com/office/officeart/2018/5/layout/IconCircleLabelList"/>
    <dgm:cxn modelId="{2E32B53E-5612-4266-BDFD-3D309656B948}" type="presParOf" srcId="{44225E13-0E43-491A-9070-4D406E9CB655}" destId="{CEA8A965-B1C3-407D-8BEE-93FD099BED0F}" srcOrd="1" destOrd="0" presId="urn:microsoft.com/office/officeart/2018/5/layout/IconCircleLabelList"/>
    <dgm:cxn modelId="{D98A6263-B48B-4BA8-A0B1-42FFF21A534E}" type="presParOf" srcId="{44225E13-0E43-491A-9070-4D406E9CB655}" destId="{7C183801-136D-40C2-8295-237646F1DF56}" srcOrd="2" destOrd="0" presId="urn:microsoft.com/office/officeart/2018/5/layout/IconCircleLabelList"/>
    <dgm:cxn modelId="{091652BA-0BD2-4E23-9838-DF4F9B39CC1F}" type="presParOf" srcId="{44225E13-0E43-491A-9070-4D406E9CB655}" destId="{22B223C2-CD20-43B6-8A41-A0602817B36A}" srcOrd="3" destOrd="0" presId="urn:microsoft.com/office/officeart/2018/5/layout/IconCircleLabelList"/>
    <dgm:cxn modelId="{7513474C-E678-4302-9164-F18AC27478DF}" type="presParOf" srcId="{7196538F-9F96-44B3-A77C-0167E12B95BE}" destId="{EBA6B797-3879-4B9D-8E3B-218195D64745}" srcOrd="3" destOrd="0" presId="urn:microsoft.com/office/officeart/2018/5/layout/IconCircleLabelList"/>
    <dgm:cxn modelId="{1986DDF4-68AA-401F-8B91-EC19F1B14981}" type="presParOf" srcId="{7196538F-9F96-44B3-A77C-0167E12B95BE}" destId="{2D617064-78D3-47CC-8DE5-10C52E8E6384}" srcOrd="4" destOrd="0" presId="urn:microsoft.com/office/officeart/2018/5/layout/IconCircleLabelList"/>
    <dgm:cxn modelId="{A2246C7F-C082-4066-9C2E-5C210FA636E2}" type="presParOf" srcId="{2D617064-78D3-47CC-8DE5-10C52E8E6384}" destId="{636573B5-AF71-4CC7-9417-E07461ACA2B4}" srcOrd="0" destOrd="0" presId="urn:microsoft.com/office/officeart/2018/5/layout/IconCircleLabelList"/>
    <dgm:cxn modelId="{CCD58890-64BC-47A8-80E0-A0E82FD626D9}" type="presParOf" srcId="{2D617064-78D3-47CC-8DE5-10C52E8E6384}" destId="{583C10A0-1BBF-4A31-B84E-2E2B74F66BCF}" srcOrd="1" destOrd="0" presId="urn:microsoft.com/office/officeart/2018/5/layout/IconCircleLabelList"/>
    <dgm:cxn modelId="{784E5837-417C-4F12-A780-6A8A9F0DAF58}" type="presParOf" srcId="{2D617064-78D3-47CC-8DE5-10C52E8E6384}" destId="{0F09324B-2477-42C8-A6DC-AB7C58A9E361}" srcOrd="2" destOrd="0" presId="urn:microsoft.com/office/officeart/2018/5/layout/IconCircleLabelList"/>
    <dgm:cxn modelId="{6AEB924C-CA31-4709-B980-EFF7F558CF0B}" type="presParOf" srcId="{2D617064-78D3-47CC-8DE5-10C52E8E6384}" destId="{18B26BDF-0F44-4BB8-8017-B94C1C75A309}" srcOrd="3" destOrd="0" presId="urn:microsoft.com/office/officeart/2018/5/layout/IconCircleLabelList"/>
    <dgm:cxn modelId="{38CF13D6-FC89-4974-8033-1687435D7F63}" type="presParOf" srcId="{7196538F-9F96-44B3-A77C-0167E12B95BE}" destId="{4D8C5450-33B6-4B91-BDF4-03A0C0624ECE}" srcOrd="5" destOrd="0" presId="urn:microsoft.com/office/officeart/2018/5/layout/IconCircleLabelList"/>
    <dgm:cxn modelId="{D2DC6493-CA38-4EFC-AEE0-E7D3FCE9207E}" type="presParOf" srcId="{7196538F-9F96-44B3-A77C-0167E12B95BE}" destId="{063781E4-5BC3-4DD7-B881-7737E46381CD}" srcOrd="6" destOrd="0" presId="urn:microsoft.com/office/officeart/2018/5/layout/IconCircleLabelList"/>
    <dgm:cxn modelId="{E38687C5-E012-4C28-AF2C-FBC76E491667}" type="presParOf" srcId="{063781E4-5BC3-4DD7-B881-7737E46381CD}" destId="{FF125469-6089-497A-8AF8-3C5A5F2AF087}" srcOrd="0" destOrd="0" presId="urn:microsoft.com/office/officeart/2018/5/layout/IconCircleLabelList"/>
    <dgm:cxn modelId="{94F6AEF0-1D37-466A-801B-95A229906B3B}" type="presParOf" srcId="{063781E4-5BC3-4DD7-B881-7737E46381CD}" destId="{92F43B0F-3B39-41A8-882E-C874A2513505}" srcOrd="1" destOrd="0" presId="urn:microsoft.com/office/officeart/2018/5/layout/IconCircleLabelList"/>
    <dgm:cxn modelId="{5D0B7D90-D10B-42FF-B025-9C3A7D6B8F38}" type="presParOf" srcId="{063781E4-5BC3-4DD7-B881-7737E46381CD}" destId="{46FF02FF-BD31-4DEF-9242-0B7D2F984CB8}" srcOrd="2" destOrd="0" presId="urn:microsoft.com/office/officeart/2018/5/layout/IconCircleLabelList"/>
    <dgm:cxn modelId="{D0DBB3E2-0849-4212-B284-C0E9A2DFC6F7}" type="presParOf" srcId="{063781E4-5BC3-4DD7-B881-7737E46381CD}" destId="{BC006066-7663-45CE-BEE6-FB1F0EBC2144}" srcOrd="3" destOrd="0" presId="urn:microsoft.com/office/officeart/2018/5/layout/IconCircleLabelList"/>
    <dgm:cxn modelId="{8BF08EE6-E721-4627-87C8-72B3FC5E685F}" type="presParOf" srcId="{7196538F-9F96-44B3-A77C-0167E12B95BE}" destId="{D48B4B92-415B-426B-8969-19820FFFC072}" srcOrd="7" destOrd="0" presId="urn:microsoft.com/office/officeart/2018/5/layout/IconCircleLabelList"/>
    <dgm:cxn modelId="{428863D1-0C8E-426B-9AF8-997C21198813}" type="presParOf" srcId="{7196538F-9F96-44B3-A77C-0167E12B95BE}" destId="{7FAE907C-A564-4A05-8DDC-86D09BC5D81F}" srcOrd="8" destOrd="0" presId="urn:microsoft.com/office/officeart/2018/5/layout/IconCircleLabelList"/>
    <dgm:cxn modelId="{EF11407B-ECFF-44D9-9BFE-CA7A19E40A98}" type="presParOf" srcId="{7FAE907C-A564-4A05-8DDC-86D09BC5D81F}" destId="{2A7270F5-0EFF-4EFB-9C45-9DB774EDADF2}" srcOrd="0" destOrd="0" presId="urn:microsoft.com/office/officeart/2018/5/layout/IconCircleLabelList"/>
    <dgm:cxn modelId="{7DEDE85E-A847-464F-B6CC-5374368E1B68}" type="presParOf" srcId="{7FAE907C-A564-4A05-8DDC-86D09BC5D81F}" destId="{32DFB1B0-2BE4-48B8-96BB-B361E9D9143E}" srcOrd="1" destOrd="0" presId="urn:microsoft.com/office/officeart/2018/5/layout/IconCircleLabelList"/>
    <dgm:cxn modelId="{7D860D9C-FA24-4D93-BA8E-0C272CDDBB13}" type="presParOf" srcId="{7FAE907C-A564-4A05-8DDC-86D09BC5D81F}" destId="{59A4C2CD-A037-44F5-99A1-E79F55D59594}" srcOrd="2" destOrd="0" presId="urn:microsoft.com/office/officeart/2018/5/layout/IconCircleLabelList"/>
    <dgm:cxn modelId="{74FE6FCF-2BCC-4C0C-81F6-A608133E17A0}" type="presParOf" srcId="{7FAE907C-A564-4A05-8DDC-86D09BC5D81F}" destId="{92BB1811-9DF6-4B64-9F5D-1A726AD07B8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D7C94-701D-4FC6-BB49-B88F575F7AB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F80E84-2970-45AF-BD73-FF5E8509584F}">
      <dgm:prSet custT="1"/>
      <dgm:spPr/>
      <dgm:t>
        <a:bodyPr/>
        <a:lstStyle/>
        <a:p>
          <a:pPr>
            <a:lnSpc>
              <a:spcPct val="100000"/>
            </a:lnSpc>
            <a:defRPr cap="all"/>
          </a:pPr>
          <a:r>
            <a:rPr lang="en-US" sz="2000" dirty="0">
              <a:latin typeface="Franklin Gothic Book" panose="020B0503020102020204" pitchFamily="34" charset="0"/>
              <a:cs typeface="Arial" panose="020B0604020202020204" pitchFamily="34" charset="0"/>
            </a:rPr>
            <a:t>Air</a:t>
          </a:r>
          <a:endParaRPr lang="en-US" sz="2400" dirty="0">
            <a:latin typeface="Franklin Gothic Book" panose="020B0503020102020204" pitchFamily="34" charset="0"/>
            <a:cs typeface="Arial" panose="020B0604020202020204" pitchFamily="34" charset="0"/>
          </a:endParaRPr>
        </a:p>
      </dgm:t>
    </dgm:pt>
    <dgm:pt modelId="{A751CCC0-4857-4E28-A67E-539F2B4D30C2}" type="par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C04C7745-10E3-4247-A6E9-CB39F1E648E0}" type="sib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B13DF196-412F-4FD7-B281-80CDC1DF18F0}">
      <dgm:prSet custT="1"/>
      <dgm:spPr/>
      <dgm:t>
        <a:bodyPr/>
        <a:lstStyle/>
        <a:p>
          <a:pPr algn="ctr">
            <a:lnSpc>
              <a:spcPct val="100000"/>
            </a:lnSpc>
            <a:defRPr cap="all"/>
          </a:pPr>
          <a:r>
            <a:rPr lang="en-CA" sz="2000" dirty="0">
              <a:latin typeface="Franklin Gothic Book" panose="020B0503020102020204" pitchFamily="34" charset="0"/>
              <a:cs typeface="Arial" panose="020B0604020202020204" pitchFamily="34" charset="0"/>
            </a:rPr>
            <a:t>Dust</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&amp;</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MOULD</a:t>
          </a:r>
          <a:endParaRPr lang="en-CA" sz="2400" dirty="0">
            <a:latin typeface="Franklin Gothic Book" panose="020B0503020102020204" pitchFamily="34" charset="0"/>
            <a:cs typeface="Arial" panose="020B0604020202020204" pitchFamily="34" charset="0"/>
          </a:endParaRPr>
        </a:p>
      </dgm:t>
    </dgm:pt>
    <dgm:pt modelId="{5D406EF3-3841-4A74-A337-849BECE03A6F}" type="par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C918EC05-ECAD-4DC3-A2F0-ECDD73598451}" type="sib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54B10A36-0B57-44AC-A4F2-C757678B2950}">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Plastics</a:t>
          </a:r>
          <a:endParaRPr lang="en-US" sz="2400" dirty="0">
            <a:latin typeface="Franklin Gothic Book" panose="020B0503020102020204" pitchFamily="34" charset="0"/>
            <a:cs typeface="Arial" panose="020B0604020202020204" pitchFamily="34" charset="0"/>
          </a:endParaRPr>
        </a:p>
      </dgm:t>
    </dgm:pt>
    <dgm:pt modelId="{F1ED57EF-3162-479E-BFB1-2E458220509D}" type="par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611C0B68-BC57-4913-B024-F945465C54D1}" type="sib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E211DAC1-F083-49B8-8234-D7D82D698B72}">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Foods</a:t>
          </a:r>
          <a:endParaRPr lang="en-US" sz="2400" dirty="0">
            <a:latin typeface="Franklin Gothic Book" panose="020B0503020102020204" pitchFamily="34" charset="0"/>
            <a:cs typeface="Arial" panose="020B0604020202020204" pitchFamily="34" charset="0"/>
          </a:endParaRPr>
        </a:p>
      </dgm:t>
    </dgm:pt>
    <dgm:pt modelId="{BBD4847C-3262-4DE1-ACC2-7BBF25EE0CB0}" type="par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625AD89C-A455-430C-B140-F3D36297AEB1}" type="sib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F23C0696-CAA0-4E29-8AE3-B515CB27A639}">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Personal Care Products</a:t>
          </a:r>
          <a:endParaRPr lang="en-US" sz="2000" dirty="0">
            <a:latin typeface="Franklin Gothic Book" panose="020B0503020102020204" pitchFamily="34" charset="0"/>
            <a:cs typeface="Arial" panose="020B0604020202020204" pitchFamily="34" charset="0"/>
          </a:endParaRPr>
        </a:p>
      </dgm:t>
    </dgm:pt>
    <dgm:pt modelId="{B96C2DC8-9C75-4FB0-9356-0B446E75D9BD}" type="par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C3EC4867-208B-4E3E-AE25-ED7E1724E9F6}" type="sib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7196538F-9F96-44B3-A77C-0167E12B95BE}" type="pres">
      <dgm:prSet presAssocID="{F3AD7C94-701D-4FC6-BB49-B88F575F7AB8}" presName="root" presStyleCnt="0">
        <dgm:presLayoutVars>
          <dgm:dir/>
          <dgm:resizeHandles val="exact"/>
        </dgm:presLayoutVars>
      </dgm:prSet>
      <dgm:spPr/>
      <dgm:t>
        <a:bodyPr/>
        <a:lstStyle/>
        <a:p>
          <a:endParaRPr lang="en-US"/>
        </a:p>
      </dgm:t>
    </dgm:pt>
    <dgm:pt modelId="{50C86EBC-DA91-45D7-9C62-54E702F42BBB}" type="pres">
      <dgm:prSet presAssocID="{ABF80E84-2970-45AF-BD73-FF5E8509584F}" presName="compNode" presStyleCnt="0"/>
      <dgm:spPr/>
    </dgm:pt>
    <dgm:pt modelId="{DFF94055-44D4-4E4B-AFDE-5FCCE21DCAEA}" type="pres">
      <dgm:prSet presAssocID="{ABF80E84-2970-45AF-BD73-FF5E8509584F}" presName="iconBgRect" presStyleLbl="bgShp" presStyleIdx="0" presStyleCnt="5"/>
      <dgm:spPr/>
    </dgm:pt>
    <dgm:pt modelId="{D4FD4C4F-6BCE-44E0-BC2C-B83029602055}" type="pres">
      <dgm:prSet presAssocID="{ABF80E84-2970-45AF-BD73-FF5E8509584F}" presName="iconRect" presStyleLbl="node1" presStyleIdx="0" presStyleCnt="5" custScaleX="193514" custScaleY="188581" custLinFactNeighborY="-772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92047E50-B545-4878-972E-E0FE55499B24}" type="pres">
      <dgm:prSet presAssocID="{ABF80E84-2970-45AF-BD73-FF5E8509584F}" presName="spaceRect" presStyleCnt="0"/>
      <dgm:spPr/>
    </dgm:pt>
    <dgm:pt modelId="{DD2C89E2-BA3F-4685-9ECC-854E96899FD9}" type="pres">
      <dgm:prSet presAssocID="{ABF80E84-2970-45AF-BD73-FF5E8509584F}" presName="textRect" presStyleLbl="revTx" presStyleIdx="0" presStyleCnt="5">
        <dgm:presLayoutVars>
          <dgm:chMax val="1"/>
          <dgm:chPref val="1"/>
        </dgm:presLayoutVars>
      </dgm:prSet>
      <dgm:spPr/>
      <dgm:t>
        <a:bodyPr/>
        <a:lstStyle/>
        <a:p>
          <a:endParaRPr lang="en-US"/>
        </a:p>
      </dgm:t>
    </dgm:pt>
    <dgm:pt modelId="{1654ABE8-18BA-416C-82F7-11638C97BF9E}" type="pres">
      <dgm:prSet presAssocID="{C04C7745-10E3-4247-A6E9-CB39F1E648E0}" presName="sibTrans" presStyleCnt="0"/>
      <dgm:spPr/>
    </dgm:pt>
    <dgm:pt modelId="{44225E13-0E43-491A-9070-4D406E9CB655}" type="pres">
      <dgm:prSet presAssocID="{B13DF196-412F-4FD7-B281-80CDC1DF18F0}" presName="compNode" presStyleCnt="0"/>
      <dgm:spPr/>
    </dgm:pt>
    <dgm:pt modelId="{FC68F48F-92F5-4CAC-9FB7-FE3820CCDA86}" type="pres">
      <dgm:prSet presAssocID="{B13DF196-412F-4FD7-B281-80CDC1DF18F0}" presName="iconBgRect" presStyleLbl="bgShp" presStyleIdx="1" presStyleCnt="5"/>
      <dgm:spPr/>
    </dgm:pt>
    <dgm:pt modelId="{CEA8A965-B1C3-407D-8BEE-93FD099BED0F}" type="pres">
      <dgm:prSet presAssocID="{B13DF196-412F-4FD7-B281-80CDC1DF18F0}" presName="iconRect" presStyleLbl="node1" presStyleIdx="1" presStyleCnt="5" custScaleX="179620" custScaleY="181931" custLinFactNeighborY="-3682"/>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dgm:spPr>
    </dgm:pt>
    <dgm:pt modelId="{7C183801-136D-40C2-8295-237646F1DF56}" type="pres">
      <dgm:prSet presAssocID="{B13DF196-412F-4FD7-B281-80CDC1DF18F0}" presName="spaceRect" presStyleCnt="0"/>
      <dgm:spPr/>
    </dgm:pt>
    <dgm:pt modelId="{22B223C2-CD20-43B6-8A41-A0602817B36A}" type="pres">
      <dgm:prSet presAssocID="{B13DF196-412F-4FD7-B281-80CDC1DF18F0}" presName="textRect" presStyleLbl="revTx" presStyleIdx="1" presStyleCnt="5">
        <dgm:presLayoutVars>
          <dgm:chMax val="1"/>
          <dgm:chPref val="1"/>
        </dgm:presLayoutVars>
      </dgm:prSet>
      <dgm:spPr/>
      <dgm:t>
        <a:bodyPr/>
        <a:lstStyle/>
        <a:p>
          <a:endParaRPr lang="en-US"/>
        </a:p>
      </dgm:t>
    </dgm:pt>
    <dgm:pt modelId="{EBA6B797-3879-4B9D-8E3B-218195D64745}" type="pres">
      <dgm:prSet presAssocID="{C918EC05-ECAD-4DC3-A2F0-ECDD73598451}" presName="sibTrans" presStyleCnt="0"/>
      <dgm:spPr/>
    </dgm:pt>
    <dgm:pt modelId="{2D617064-78D3-47CC-8DE5-10C52E8E6384}" type="pres">
      <dgm:prSet presAssocID="{54B10A36-0B57-44AC-A4F2-C757678B2950}" presName="compNode" presStyleCnt="0"/>
      <dgm:spPr/>
    </dgm:pt>
    <dgm:pt modelId="{636573B5-AF71-4CC7-9417-E07461ACA2B4}" type="pres">
      <dgm:prSet presAssocID="{54B10A36-0B57-44AC-A4F2-C757678B2950}" presName="iconBgRect" presStyleLbl="bgShp" presStyleIdx="2" presStyleCnt="5"/>
      <dgm:spPr/>
    </dgm:pt>
    <dgm:pt modelId="{583C10A0-1BBF-4A31-B84E-2E2B74F66BCF}" type="pres">
      <dgm:prSet presAssocID="{54B10A36-0B57-44AC-A4F2-C757678B2950}" presName="iconRect" presStyleLbl="node1" presStyleIdx="2" presStyleCnt="5" custScaleX="136795" custScaleY="136795" custLinFactNeighborY="-2281"/>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Recycle Sign"/>
        </a:ext>
      </dgm:extLst>
    </dgm:pt>
    <dgm:pt modelId="{0F09324B-2477-42C8-A6DC-AB7C58A9E361}" type="pres">
      <dgm:prSet presAssocID="{54B10A36-0B57-44AC-A4F2-C757678B2950}" presName="spaceRect" presStyleCnt="0"/>
      <dgm:spPr/>
    </dgm:pt>
    <dgm:pt modelId="{18B26BDF-0F44-4BB8-8017-B94C1C75A309}" type="pres">
      <dgm:prSet presAssocID="{54B10A36-0B57-44AC-A4F2-C757678B2950}" presName="textRect" presStyleLbl="revTx" presStyleIdx="2" presStyleCnt="5">
        <dgm:presLayoutVars>
          <dgm:chMax val="1"/>
          <dgm:chPref val="1"/>
        </dgm:presLayoutVars>
      </dgm:prSet>
      <dgm:spPr/>
      <dgm:t>
        <a:bodyPr/>
        <a:lstStyle/>
        <a:p>
          <a:endParaRPr lang="en-US"/>
        </a:p>
      </dgm:t>
    </dgm:pt>
    <dgm:pt modelId="{4D8C5450-33B6-4B91-BDF4-03A0C0624ECE}" type="pres">
      <dgm:prSet presAssocID="{611C0B68-BC57-4913-B024-F945465C54D1}" presName="sibTrans" presStyleCnt="0"/>
      <dgm:spPr/>
    </dgm:pt>
    <dgm:pt modelId="{063781E4-5BC3-4DD7-B881-7737E46381CD}" type="pres">
      <dgm:prSet presAssocID="{E211DAC1-F083-49B8-8234-D7D82D698B72}" presName="compNode" presStyleCnt="0"/>
      <dgm:spPr/>
    </dgm:pt>
    <dgm:pt modelId="{FF125469-6089-497A-8AF8-3C5A5F2AF087}" type="pres">
      <dgm:prSet presAssocID="{E211DAC1-F083-49B8-8234-D7D82D698B72}" presName="iconBgRect" presStyleLbl="bgShp" presStyleIdx="3" presStyleCnt="5"/>
      <dgm:spPr>
        <a:solidFill>
          <a:srgbClr val="83C1E3"/>
        </a:solidFill>
      </dgm:spPr>
    </dgm:pt>
    <dgm:pt modelId="{92F43B0F-3B39-41A8-882E-C874A2513505}" type="pres">
      <dgm:prSet presAssocID="{E211DAC1-F083-49B8-8234-D7D82D698B72}" presName="iconRect" presStyleLbl="node1" presStyleIdx="3" presStyleCnt="5" custScaleX="127003" custScaleY="127003" custLinFactNeighborY="-228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Fork and knife"/>
        </a:ext>
      </dgm:extLst>
    </dgm:pt>
    <dgm:pt modelId="{46FF02FF-BD31-4DEF-9242-0B7D2F984CB8}" type="pres">
      <dgm:prSet presAssocID="{E211DAC1-F083-49B8-8234-D7D82D698B72}" presName="spaceRect" presStyleCnt="0"/>
      <dgm:spPr/>
    </dgm:pt>
    <dgm:pt modelId="{BC006066-7663-45CE-BEE6-FB1F0EBC2144}" type="pres">
      <dgm:prSet presAssocID="{E211DAC1-F083-49B8-8234-D7D82D698B72}" presName="textRect" presStyleLbl="revTx" presStyleIdx="3" presStyleCnt="5">
        <dgm:presLayoutVars>
          <dgm:chMax val="1"/>
          <dgm:chPref val="1"/>
        </dgm:presLayoutVars>
      </dgm:prSet>
      <dgm:spPr/>
      <dgm:t>
        <a:bodyPr/>
        <a:lstStyle/>
        <a:p>
          <a:endParaRPr lang="en-US"/>
        </a:p>
      </dgm:t>
    </dgm:pt>
    <dgm:pt modelId="{D48B4B92-415B-426B-8969-19820FFFC072}" type="pres">
      <dgm:prSet presAssocID="{625AD89C-A455-430C-B140-F3D36297AEB1}" presName="sibTrans" presStyleCnt="0"/>
      <dgm:spPr/>
    </dgm:pt>
    <dgm:pt modelId="{7FAE907C-A564-4A05-8DDC-86D09BC5D81F}" type="pres">
      <dgm:prSet presAssocID="{F23C0696-CAA0-4E29-8AE3-B515CB27A639}" presName="compNode" presStyleCnt="0"/>
      <dgm:spPr/>
    </dgm:pt>
    <dgm:pt modelId="{2A7270F5-0EFF-4EFB-9C45-9DB774EDADF2}" type="pres">
      <dgm:prSet presAssocID="{F23C0696-CAA0-4E29-8AE3-B515CB27A639}" presName="iconBgRect" presStyleLbl="bgShp" presStyleIdx="4" presStyleCnt="5"/>
      <dgm:spPr>
        <a:solidFill>
          <a:srgbClr val="67C840"/>
        </a:solidFill>
      </dgm:spPr>
    </dgm:pt>
    <dgm:pt modelId="{32DFB1B0-2BE4-48B8-96BB-B361E9D9143E}" type="pres">
      <dgm:prSet presAssocID="{F23C0696-CAA0-4E29-8AE3-B515CB27A639}" presName="iconRect" presStyleLbl="node1" presStyleIdx="4" presStyleCnt="5" custScaleX="181594" custScaleY="186116"/>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pt>
    <dgm:pt modelId="{59A4C2CD-A037-44F5-99A1-E79F55D59594}" type="pres">
      <dgm:prSet presAssocID="{F23C0696-CAA0-4E29-8AE3-B515CB27A639}" presName="spaceRect" presStyleCnt="0"/>
      <dgm:spPr/>
    </dgm:pt>
    <dgm:pt modelId="{92BB1811-9DF6-4B64-9F5D-1A726AD07B83}" type="pres">
      <dgm:prSet presAssocID="{F23C0696-CAA0-4E29-8AE3-B515CB27A639}" presName="textRect" presStyleLbl="revTx" presStyleIdx="4" presStyleCnt="5" custScaleX="145847">
        <dgm:presLayoutVars>
          <dgm:chMax val="1"/>
          <dgm:chPref val="1"/>
        </dgm:presLayoutVars>
      </dgm:prSet>
      <dgm:spPr/>
      <dgm:t>
        <a:bodyPr/>
        <a:lstStyle/>
        <a:p>
          <a:endParaRPr lang="en-US"/>
        </a:p>
      </dgm:t>
    </dgm:pt>
  </dgm:ptLst>
  <dgm:cxnLst>
    <dgm:cxn modelId="{36927E0D-1708-45DE-A9B9-F4A16D6AEBDC}" type="presOf" srcId="{F23C0696-CAA0-4E29-8AE3-B515CB27A639}" destId="{92BB1811-9DF6-4B64-9F5D-1A726AD07B83}" srcOrd="0" destOrd="0" presId="urn:microsoft.com/office/officeart/2018/5/layout/IconCircleLabelList"/>
    <dgm:cxn modelId="{975600F0-1EDA-4BBC-9CFE-58849D1DA1E8}" type="presOf" srcId="{B13DF196-412F-4FD7-B281-80CDC1DF18F0}" destId="{22B223C2-CD20-43B6-8A41-A0602817B36A}" srcOrd="0" destOrd="0" presId="urn:microsoft.com/office/officeart/2018/5/layout/IconCircleLabelList"/>
    <dgm:cxn modelId="{B8EA74D9-DB21-4350-A035-E1E16AD11A22}" srcId="{F3AD7C94-701D-4FC6-BB49-B88F575F7AB8}" destId="{F23C0696-CAA0-4E29-8AE3-B515CB27A639}" srcOrd="4" destOrd="0" parTransId="{B96C2DC8-9C75-4FB0-9356-0B446E75D9BD}" sibTransId="{C3EC4867-208B-4E3E-AE25-ED7E1724E9F6}"/>
    <dgm:cxn modelId="{AF8A2D9D-CA42-4B4E-AF80-EC224985EEBF}" type="presOf" srcId="{E211DAC1-F083-49B8-8234-D7D82D698B72}" destId="{BC006066-7663-45CE-BEE6-FB1F0EBC2144}" srcOrd="0" destOrd="0" presId="urn:microsoft.com/office/officeart/2018/5/layout/IconCircleLabelList"/>
    <dgm:cxn modelId="{1940CE93-F68D-4FF3-8AE7-F001E16B0E31}" srcId="{F3AD7C94-701D-4FC6-BB49-B88F575F7AB8}" destId="{E211DAC1-F083-49B8-8234-D7D82D698B72}" srcOrd="3" destOrd="0" parTransId="{BBD4847C-3262-4DE1-ACC2-7BBF25EE0CB0}" sibTransId="{625AD89C-A455-430C-B140-F3D36297AEB1}"/>
    <dgm:cxn modelId="{4D282176-30B0-487A-815A-901EE2284CB6}" srcId="{F3AD7C94-701D-4FC6-BB49-B88F575F7AB8}" destId="{54B10A36-0B57-44AC-A4F2-C757678B2950}" srcOrd="2" destOrd="0" parTransId="{F1ED57EF-3162-479E-BFB1-2E458220509D}" sibTransId="{611C0B68-BC57-4913-B024-F945465C54D1}"/>
    <dgm:cxn modelId="{CF26A7CB-224D-46F5-9C68-8F938788B4D1}" srcId="{F3AD7C94-701D-4FC6-BB49-B88F575F7AB8}" destId="{B13DF196-412F-4FD7-B281-80CDC1DF18F0}" srcOrd="1" destOrd="0" parTransId="{5D406EF3-3841-4A74-A337-849BECE03A6F}" sibTransId="{C918EC05-ECAD-4DC3-A2F0-ECDD73598451}"/>
    <dgm:cxn modelId="{934F61C6-324B-41BC-AF51-4FEC91C48FF8}" srcId="{F3AD7C94-701D-4FC6-BB49-B88F575F7AB8}" destId="{ABF80E84-2970-45AF-BD73-FF5E8509584F}" srcOrd="0" destOrd="0" parTransId="{A751CCC0-4857-4E28-A67E-539F2B4D30C2}" sibTransId="{C04C7745-10E3-4247-A6E9-CB39F1E648E0}"/>
    <dgm:cxn modelId="{2BBF8E25-352B-4151-B3C9-4767DB7B3BAD}" type="presOf" srcId="{ABF80E84-2970-45AF-BD73-FF5E8509584F}" destId="{DD2C89E2-BA3F-4685-9ECC-854E96899FD9}" srcOrd="0" destOrd="0" presId="urn:microsoft.com/office/officeart/2018/5/layout/IconCircleLabelList"/>
    <dgm:cxn modelId="{722661A4-2259-4716-BDE0-4927D9E5FD3F}" type="presOf" srcId="{F3AD7C94-701D-4FC6-BB49-B88F575F7AB8}" destId="{7196538F-9F96-44B3-A77C-0167E12B95BE}" srcOrd="0" destOrd="0" presId="urn:microsoft.com/office/officeart/2018/5/layout/IconCircleLabelList"/>
    <dgm:cxn modelId="{27AF2299-062D-4933-B2C8-869A75877C22}" type="presOf" srcId="{54B10A36-0B57-44AC-A4F2-C757678B2950}" destId="{18B26BDF-0F44-4BB8-8017-B94C1C75A309}" srcOrd="0" destOrd="0" presId="urn:microsoft.com/office/officeart/2018/5/layout/IconCircleLabelList"/>
    <dgm:cxn modelId="{D9E1712C-BD92-485E-928A-0A742293907C}" type="presParOf" srcId="{7196538F-9F96-44B3-A77C-0167E12B95BE}" destId="{50C86EBC-DA91-45D7-9C62-54E702F42BBB}" srcOrd="0" destOrd="0" presId="urn:microsoft.com/office/officeart/2018/5/layout/IconCircleLabelList"/>
    <dgm:cxn modelId="{32A3C4CD-CA53-4DB3-B6C7-2F8D0F9D5428}" type="presParOf" srcId="{50C86EBC-DA91-45D7-9C62-54E702F42BBB}" destId="{DFF94055-44D4-4E4B-AFDE-5FCCE21DCAEA}" srcOrd="0" destOrd="0" presId="urn:microsoft.com/office/officeart/2018/5/layout/IconCircleLabelList"/>
    <dgm:cxn modelId="{F28D87BF-7189-46F3-BE81-E4249D95DDAD}" type="presParOf" srcId="{50C86EBC-DA91-45D7-9C62-54E702F42BBB}" destId="{D4FD4C4F-6BCE-44E0-BC2C-B83029602055}" srcOrd="1" destOrd="0" presId="urn:microsoft.com/office/officeart/2018/5/layout/IconCircleLabelList"/>
    <dgm:cxn modelId="{22887A37-D489-4313-9F68-4976773095E1}" type="presParOf" srcId="{50C86EBC-DA91-45D7-9C62-54E702F42BBB}" destId="{92047E50-B545-4878-972E-E0FE55499B24}" srcOrd="2" destOrd="0" presId="urn:microsoft.com/office/officeart/2018/5/layout/IconCircleLabelList"/>
    <dgm:cxn modelId="{08D69C27-60D0-46A4-9C65-570B3D0AFF33}" type="presParOf" srcId="{50C86EBC-DA91-45D7-9C62-54E702F42BBB}" destId="{DD2C89E2-BA3F-4685-9ECC-854E96899FD9}" srcOrd="3" destOrd="0" presId="urn:microsoft.com/office/officeart/2018/5/layout/IconCircleLabelList"/>
    <dgm:cxn modelId="{D7A9EEF0-0965-4B13-B563-269D6E4E7D1E}" type="presParOf" srcId="{7196538F-9F96-44B3-A77C-0167E12B95BE}" destId="{1654ABE8-18BA-416C-82F7-11638C97BF9E}" srcOrd="1" destOrd="0" presId="urn:microsoft.com/office/officeart/2018/5/layout/IconCircleLabelList"/>
    <dgm:cxn modelId="{2E5C91BC-3911-4407-87AF-DF3EDF746BD1}" type="presParOf" srcId="{7196538F-9F96-44B3-A77C-0167E12B95BE}" destId="{44225E13-0E43-491A-9070-4D406E9CB655}" srcOrd="2" destOrd="0" presId="urn:microsoft.com/office/officeart/2018/5/layout/IconCircleLabelList"/>
    <dgm:cxn modelId="{6052D0D8-F929-4432-A435-F00CE37CF786}" type="presParOf" srcId="{44225E13-0E43-491A-9070-4D406E9CB655}" destId="{FC68F48F-92F5-4CAC-9FB7-FE3820CCDA86}" srcOrd="0" destOrd="0" presId="urn:microsoft.com/office/officeart/2018/5/layout/IconCircleLabelList"/>
    <dgm:cxn modelId="{2E32B53E-5612-4266-BDFD-3D309656B948}" type="presParOf" srcId="{44225E13-0E43-491A-9070-4D406E9CB655}" destId="{CEA8A965-B1C3-407D-8BEE-93FD099BED0F}" srcOrd="1" destOrd="0" presId="urn:microsoft.com/office/officeart/2018/5/layout/IconCircleLabelList"/>
    <dgm:cxn modelId="{D98A6263-B48B-4BA8-A0B1-42FFF21A534E}" type="presParOf" srcId="{44225E13-0E43-491A-9070-4D406E9CB655}" destId="{7C183801-136D-40C2-8295-237646F1DF56}" srcOrd="2" destOrd="0" presId="urn:microsoft.com/office/officeart/2018/5/layout/IconCircleLabelList"/>
    <dgm:cxn modelId="{091652BA-0BD2-4E23-9838-DF4F9B39CC1F}" type="presParOf" srcId="{44225E13-0E43-491A-9070-4D406E9CB655}" destId="{22B223C2-CD20-43B6-8A41-A0602817B36A}" srcOrd="3" destOrd="0" presId="urn:microsoft.com/office/officeart/2018/5/layout/IconCircleLabelList"/>
    <dgm:cxn modelId="{7513474C-E678-4302-9164-F18AC27478DF}" type="presParOf" srcId="{7196538F-9F96-44B3-A77C-0167E12B95BE}" destId="{EBA6B797-3879-4B9D-8E3B-218195D64745}" srcOrd="3" destOrd="0" presId="urn:microsoft.com/office/officeart/2018/5/layout/IconCircleLabelList"/>
    <dgm:cxn modelId="{1986DDF4-68AA-401F-8B91-EC19F1B14981}" type="presParOf" srcId="{7196538F-9F96-44B3-A77C-0167E12B95BE}" destId="{2D617064-78D3-47CC-8DE5-10C52E8E6384}" srcOrd="4" destOrd="0" presId="urn:microsoft.com/office/officeart/2018/5/layout/IconCircleLabelList"/>
    <dgm:cxn modelId="{A2246C7F-C082-4066-9C2E-5C210FA636E2}" type="presParOf" srcId="{2D617064-78D3-47CC-8DE5-10C52E8E6384}" destId="{636573B5-AF71-4CC7-9417-E07461ACA2B4}" srcOrd="0" destOrd="0" presId="urn:microsoft.com/office/officeart/2018/5/layout/IconCircleLabelList"/>
    <dgm:cxn modelId="{CCD58890-64BC-47A8-80E0-A0E82FD626D9}" type="presParOf" srcId="{2D617064-78D3-47CC-8DE5-10C52E8E6384}" destId="{583C10A0-1BBF-4A31-B84E-2E2B74F66BCF}" srcOrd="1" destOrd="0" presId="urn:microsoft.com/office/officeart/2018/5/layout/IconCircleLabelList"/>
    <dgm:cxn modelId="{784E5837-417C-4F12-A780-6A8A9F0DAF58}" type="presParOf" srcId="{2D617064-78D3-47CC-8DE5-10C52E8E6384}" destId="{0F09324B-2477-42C8-A6DC-AB7C58A9E361}" srcOrd="2" destOrd="0" presId="urn:microsoft.com/office/officeart/2018/5/layout/IconCircleLabelList"/>
    <dgm:cxn modelId="{6AEB924C-CA31-4709-B980-EFF7F558CF0B}" type="presParOf" srcId="{2D617064-78D3-47CC-8DE5-10C52E8E6384}" destId="{18B26BDF-0F44-4BB8-8017-B94C1C75A309}" srcOrd="3" destOrd="0" presId="urn:microsoft.com/office/officeart/2018/5/layout/IconCircleLabelList"/>
    <dgm:cxn modelId="{38CF13D6-FC89-4974-8033-1687435D7F63}" type="presParOf" srcId="{7196538F-9F96-44B3-A77C-0167E12B95BE}" destId="{4D8C5450-33B6-4B91-BDF4-03A0C0624ECE}" srcOrd="5" destOrd="0" presId="urn:microsoft.com/office/officeart/2018/5/layout/IconCircleLabelList"/>
    <dgm:cxn modelId="{D2DC6493-CA38-4EFC-AEE0-E7D3FCE9207E}" type="presParOf" srcId="{7196538F-9F96-44B3-A77C-0167E12B95BE}" destId="{063781E4-5BC3-4DD7-B881-7737E46381CD}" srcOrd="6" destOrd="0" presId="urn:microsoft.com/office/officeart/2018/5/layout/IconCircleLabelList"/>
    <dgm:cxn modelId="{E38687C5-E012-4C28-AF2C-FBC76E491667}" type="presParOf" srcId="{063781E4-5BC3-4DD7-B881-7737E46381CD}" destId="{FF125469-6089-497A-8AF8-3C5A5F2AF087}" srcOrd="0" destOrd="0" presId="urn:microsoft.com/office/officeart/2018/5/layout/IconCircleLabelList"/>
    <dgm:cxn modelId="{94F6AEF0-1D37-466A-801B-95A229906B3B}" type="presParOf" srcId="{063781E4-5BC3-4DD7-B881-7737E46381CD}" destId="{92F43B0F-3B39-41A8-882E-C874A2513505}" srcOrd="1" destOrd="0" presId="urn:microsoft.com/office/officeart/2018/5/layout/IconCircleLabelList"/>
    <dgm:cxn modelId="{5D0B7D90-D10B-42FF-B025-9C3A7D6B8F38}" type="presParOf" srcId="{063781E4-5BC3-4DD7-B881-7737E46381CD}" destId="{46FF02FF-BD31-4DEF-9242-0B7D2F984CB8}" srcOrd="2" destOrd="0" presId="urn:microsoft.com/office/officeart/2018/5/layout/IconCircleLabelList"/>
    <dgm:cxn modelId="{D0DBB3E2-0849-4212-B284-C0E9A2DFC6F7}" type="presParOf" srcId="{063781E4-5BC3-4DD7-B881-7737E46381CD}" destId="{BC006066-7663-45CE-BEE6-FB1F0EBC2144}" srcOrd="3" destOrd="0" presId="urn:microsoft.com/office/officeart/2018/5/layout/IconCircleLabelList"/>
    <dgm:cxn modelId="{8BF08EE6-E721-4627-87C8-72B3FC5E685F}" type="presParOf" srcId="{7196538F-9F96-44B3-A77C-0167E12B95BE}" destId="{D48B4B92-415B-426B-8969-19820FFFC072}" srcOrd="7" destOrd="0" presId="urn:microsoft.com/office/officeart/2018/5/layout/IconCircleLabelList"/>
    <dgm:cxn modelId="{428863D1-0C8E-426B-9AF8-997C21198813}" type="presParOf" srcId="{7196538F-9F96-44B3-A77C-0167E12B95BE}" destId="{7FAE907C-A564-4A05-8DDC-86D09BC5D81F}" srcOrd="8" destOrd="0" presId="urn:microsoft.com/office/officeart/2018/5/layout/IconCircleLabelList"/>
    <dgm:cxn modelId="{EF11407B-ECFF-44D9-9BFE-CA7A19E40A98}" type="presParOf" srcId="{7FAE907C-A564-4A05-8DDC-86D09BC5D81F}" destId="{2A7270F5-0EFF-4EFB-9C45-9DB774EDADF2}" srcOrd="0" destOrd="0" presId="urn:microsoft.com/office/officeart/2018/5/layout/IconCircleLabelList"/>
    <dgm:cxn modelId="{7DEDE85E-A847-464F-B6CC-5374368E1B68}" type="presParOf" srcId="{7FAE907C-A564-4A05-8DDC-86D09BC5D81F}" destId="{32DFB1B0-2BE4-48B8-96BB-B361E9D9143E}" srcOrd="1" destOrd="0" presId="urn:microsoft.com/office/officeart/2018/5/layout/IconCircleLabelList"/>
    <dgm:cxn modelId="{7D860D9C-FA24-4D93-BA8E-0C272CDDBB13}" type="presParOf" srcId="{7FAE907C-A564-4A05-8DDC-86D09BC5D81F}" destId="{59A4C2CD-A037-44F5-99A1-E79F55D59594}" srcOrd="2" destOrd="0" presId="urn:microsoft.com/office/officeart/2018/5/layout/IconCircleLabelList"/>
    <dgm:cxn modelId="{74FE6FCF-2BCC-4C0C-81F6-A608133E17A0}" type="presParOf" srcId="{7FAE907C-A564-4A05-8DDC-86D09BC5D81F}" destId="{92BB1811-9DF6-4B64-9F5D-1A726AD07B8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AD7C94-701D-4FC6-BB49-B88F575F7AB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F80E84-2970-45AF-BD73-FF5E8509584F}">
      <dgm:prSet custT="1"/>
      <dgm:spPr/>
      <dgm:t>
        <a:bodyPr/>
        <a:lstStyle/>
        <a:p>
          <a:pPr>
            <a:lnSpc>
              <a:spcPct val="100000"/>
            </a:lnSpc>
            <a:defRPr cap="all"/>
          </a:pPr>
          <a:r>
            <a:rPr lang="en-US" sz="2000" dirty="0">
              <a:latin typeface="Franklin Gothic Book" panose="020B0503020102020204" pitchFamily="34" charset="0"/>
              <a:cs typeface="Arial" panose="020B0604020202020204" pitchFamily="34" charset="0"/>
            </a:rPr>
            <a:t>Air</a:t>
          </a:r>
          <a:endParaRPr lang="en-US" sz="2400" dirty="0">
            <a:latin typeface="Franklin Gothic Book" panose="020B0503020102020204" pitchFamily="34" charset="0"/>
            <a:cs typeface="Arial" panose="020B0604020202020204" pitchFamily="34" charset="0"/>
          </a:endParaRPr>
        </a:p>
      </dgm:t>
    </dgm:pt>
    <dgm:pt modelId="{A751CCC0-4857-4E28-A67E-539F2B4D30C2}" type="par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C04C7745-10E3-4247-A6E9-CB39F1E648E0}" type="sibTrans" cxnId="{934F61C6-324B-41BC-AF51-4FEC91C48FF8}">
      <dgm:prSet/>
      <dgm:spPr/>
      <dgm:t>
        <a:bodyPr/>
        <a:lstStyle/>
        <a:p>
          <a:endParaRPr lang="en-US" sz="2000">
            <a:latin typeface="Franklin Gothic Book" panose="020B0503020102020204" pitchFamily="34" charset="0"/>
            <a:cs typeface="Arial" panose="020B0604020202020204" pitchFamily="34" charset="0"/>
          </a:endParaRPr>
        </a:p>
      </dgm:t>
    </dgm:pt>
    <dgm:pt modelId="{B13DF196-412F-4FD7-B281-80CDC1DF18F0}">
      <dgm:prSet custT="1"/>
      <dgm:spPr/>
      <dgm:t>
        <a:bodyPr/>
        <a:lstStyle/>
        <a:p>
          <a:pPr algn="ctr">
            <a:lnSpc>
              <a:spcPct val="100000"/>
            </a:lnSpc>
            <a:defRPr cap="all"/>
          </a:pPr>
          <a:r>
            <a:rPr lang="en-CA" sz="2000" dirty="0">
              <a:latin typeface="Franklin Gothic Book" panose="020B0503020102020204" pitchFamily="34" charset="0"/>
              <a:cs typeface="Arial" panose="020B0604020202020204" pitchFamily="34" charset="0"/>
            </a:rPr>
            <a:t>Dust</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&amp;</a:t>
          </a:r>
          <a:r>
            <a:rPr lang="en-CA" sz="2400" dirty="0">
              <a:latin typeface="Franklin Gothic Book" panose="020B0503020102020204" pitchFamily="34" charset="0"/>
              <a:cs typeface="Arial" panose="020B0604020202020204" pitchFamily="34" charset="0"/>
            </a:rPr>
            <a:t> </a:t>
          </a:r>
          <a:r>
            <a:rPr lang="en-CA" sz="2000" dirty="0">
              <a:latin typeface="Franklin Gothic Book" panose="020B0503020102020204" pitchFamily="34" charset="0"/>
              <a:cs typeface="Arial" panose="020B0604020202020204" pitchFamily="34" charset="0"/>
            </a:rPr>
            <a:t>MOULD</a:t>
          </a:r>
          <a:endParaRPr lang="en-CA" sz="2400" dirty="0">
            <a:latin typeface="Franklin Gothic Book" panose="020B0503020102020204" pitchFamily="34" charset="0"/>
            <a:cs typeface="Arial" panose="020B0604020202020204" pitchFamily="34" charset="0"/>
          </a:endParaRPr>
        </a:p>
      </dgm:t>
    </dgm:pt>
    <dgm:pt modelId="{5D406EF3-3841-4A74-A337-849BECE03A6F}" type="par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C918EC05-ECAD-4DC3-A2F0-ECDD73598451}" type="sibTrans" cxnId="{CF26A7CB-224D-46F5-9C68-8F938788B4D1}">
      <dgm:prSet/>
      <dgm:spPr/>
      <dgm:t>
        <a:bodyPr/>
        <a:lstStyle/>
        <a:p>
          <a:endParaRPr lang="en-US" sz="2000">
            <a:latin typeface="Franklin Gothic Book" panose="020B0503020102020204" pitchFamily="34" charset="0"/>
            <a:cs typeface="Arial" panose="020B0604020202020204" pitchFamily="34" charset="0"/>
          </a:endParaRPr>
        </a:p>
      </dgm:t>
    </dgm:pt>
    <dgm:pt modelId="{54B10A36-0B57-44AC-A4F2-C757678B2950}">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Plastics</a:t>
          </a:r>
          <a:endParaRPr lang="en-US" sz="2400" dirty="0">
            <a:latin typeface="Franklin Gothic Book" panose="020B0503020102020204" pitchFamily="34" charset="0"/>
            <a:cs typeface="Arial" panose="020B0604020202020204" pitchFamily="34" charset="0"/>
          </a:endParaRPr>
        </a:p>
      </dgm:t>
    </dgm:pt>
    <dgm:pt modelId="{F1ED57EF-3162-479E-BFB1-2E458220509D}" type="par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611C0B68-BC57-4913-B024-F945465C54D1}" type="sibTrans" cxnId="{4D282176-30B0-487A-815A-901EE2284CB6}">
      <dgm:prSet/>
      <dgm:spPr/>
      <dgm:t>
        <a:bodyPr/>
        <a:lstStyle/>
        <a:p>
          <a:endParaRPr lang="en-US" sz="2000">
            <a:latin typeface="Franklin Gothic Book" panose="020B0503020102020204" pitchFamily="34" charset="0"/>
            <a:cs typeface="Arial" panose="020B0604020202020204" pitchFamily="34" charset="0"/>
          </a:endParaRPr>
        </a:p>
      </dgm:t>
    </dgm:pt>
    <dgm:pt modelId="{E211DAC1-F083-49B8-8234-D7D82D698B72}">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Foods</a:t>
          </a:r>
          <a:endParaRPr lang="en-US" sz="2400" dirty="0">
            <a:latin typeface="Franklin Gothic Book" panose="020B0503020102020204" pitchFamily="34" charset="0"/>
            <a:cs typeface="Arial" panose="020B0604020202020204" pitchFamily="34" charset="0"/>
          </a:endParaRPr>
        </a:p>
      </dgm:t>
    </dgm:pt>
    <dgm:pt modelId="{BBD4847C-3262-4DE1-ACC2-7BBF25EE0CB0}" type="par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625AD89C-A455-430C-B140-F3D36297AEB1}" type="sibTrans" cxnId="{1940CE93-F68D-4FF3-8AE7-F001E16B0E31}">
      <dgm:prSet/>
      <dgm:spPr/>
      <dgm:t>
        <a:bodyPr/>
        <a:lstStyle/>
        <a:p>
          <a:endParaRPr lang="en-US" sz="2000">
            <a:latin typeface="Franklin Gothic Book" panose="020B0503020102020204" pitchFamily="34" charset="0"/>
            <a:cs typeface="Arial" panose="020B0604020202020204" pitchFamily="34" charset="0"/>
          </a:endParaRPr>
        </a:p>
      </dgm:t>
    </dgm:pt>
    <dgm:pt modelId="{F23C0696-CAA0-4E29-8AE3-B515CB27A639}">
      <dgm:prSet custT="1"/>
      <dgm:spPr/>
      <dgm:t>
        <a:bodyPr/>
        <a:lstStyle/>
        <a:p>
          <a:pPr>
            <a:lnSpc>
              <a:spcPct val="100000"/>
            </a:lnSpc>
            <a:defRPr cap="all"/>
          </a:pPr>
          <a:r>
            <a:rPr lang="en-CA" sz="2000" dirty="0">
              <a:latin typeface="Franklin Gothic Book" panose="020B0503020102020204" pitchFamily="34" charset="0"/>
              <a:cs typeface="Arial" panose="020B0604020202020204" pitchFamily="34" charset="0"/>
            </a:rPr>
            <a:t>Personal Care Products</a:t>
          </a:r>
          <a:endParaRPr lang="en-US" sz="2000" dirty="0">
            <a:latin typeface="Franklin Gothic Book" panose="020B0503020102020204" pitchFamily="34" charset="0"/>
            <a:cs typeface="Arial" panose="020B0604020202020204" pitchFamily="34" charset="0"/>
          </a:endParaRPr>
        </a:p>
      </dgm:t>
    </dgm:pt>
    <dgm:pt modelId="{B96C2DC8-9C75-4FB0-9356-0B446E75D9BD}" type="par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C3EC4867-208B-4E3E-AE25-ED7E1724E9F6}" type="sibTrans" cxnId="{B8EA74D9-DB21-4350-A035-E1E16AD11A22}">
      <dgm:prSet/>
      <dgm:spPr/>
      <dgm:t>
        <a:bodyPr/>
        <a:lstStyle/>
        <a:p>
          <a:endParaRPr lang="en-US" sz="2000">
            <a:latin typeface="Franklin Gothic Book" panose="020B0503020102020204" pitchFamily="34" charset="0"/>
            <a:cs typeface="Arial" panose="020B0604020202020204" pitchFamily="34" charset="0"/>
          </a:endParaRPr>
        </a:p>
      </dgm:t>
    </dgm:pt>
    <dgm:pt modelId="{7196538F-9F96-44B3-A77C-0167E12B95BE}" type="pres">
      <dgm:prSet presAssocID="{F3AD7C94-701D-4FC6-BB49-B88F575F7AB8}" presName="root" presStyleCnt="0">
        <dgm:presLayoutVars>
          <dgm:dir/>
          <dgm:resizeHandles val="exact"/>
        </dgm:presLayoutVars>
      </dgm:prSet>
      <dgm:spPr/>
      <dgm:t>
        <a:bodyPr/>
        <a:lstStyle/>
        <a:p>
          <a:endParaRPr lang="en-US"/>
        </a:p>
      </dgm:t>
    </dgm:pt>
    <dgm:pt modelId="{50C86EBC-DA91-45D7-9C62-54E702F42BBB}" type="pres">
      <dgm:prSet presAssocID="{ABF80E84-2970-45AF-BD73-FF5E8509584F}" presName="compNode" presStyleCnt="0"/>
      <dgm:spPr/>
    </dgm:pt>
    <dgm:pt modelId="{DFF94055-44D4-4E4B-AFDE-5FCCE21DCAEA}" type="pres">
      <dgm:prSet presAssocID="{ABF80E84-2970-45AF-BD73-FF5E8509584F}" presName="iconBgRect" presStyleLbl="bgShp" presStyleIdx="0" presStyleCnt="5"/>
      <dgm:spPr/>
    </dgm:pt>
    <dgm:pt modelId="{D4FD4C4F-6BCE-44E0-BC2C-B83029602055}" type="pres">
      <dgm:prSet presAssocID="{ABF80E84-2970-45AF-BD73-FF5E8509584F}" presName="iconRect" presStyleLbl="node1" presStyleIdx="0" presStyleCnt="5" custScaleX="193514" custScaleY="188581" custLinFactNeighborY="-602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92047E50-B545-4878-972E-E0FE55499B24}" type="pres">
      <dgm:prSet presAssocID="{ABF80E84-2970-45AF-BD73-FF5E8509584F}" presName="spaceRect" presStyleCnt="0"/>
      <dgm:spPr/>
    </dgm:pt>
    <dgm:pt modelId="{DD2C89E2-BA3F-4685-9ECC-854E96899FD9}" type="pres">
      <dgm:prSet presAssocID="{ABF80E84-2970-45AF-BD73-FF5E8509584F}" presName="textRect" presStyleLbl="revTx" presStyleIdx="0" presStyleCnt="5">
        <dgm:presLayoutVars>
          <dgm:chMax val="1"/>
          <dgm:chPref val="1"/>
        </dgm:presLayoutVars>
      </dgm:prSet>
      <dgm:spPr/>
      <dgm:t>
        <a:bodyPr/>
        <a:lstStyle/>
        <a:p>
          <a:endParaRPr lang="en-US"/>
        </a:p>
      </dgm:t>
    </dgm:pt>
    <dgm:pt modelId="{1654ABE8-18BA-416C-82F7-11638C97BF9E}" type="pres">
      <dgm:prSet presAssocID="{C04C7745-10E3-4247-A6E9-CB39F1E648E0}" presName="sibTrans" presStyleCnt="0"/>
      <dgm:spPr/>
    </dgm:pt>
    <dgm:pt modelId="{44225E13-0E43-491A-9070-4D406E9CB655}" type="pres">
      <dgm:prSet presAssocID="{B13DF196-412F-4FD7-B281-80CDC1DF18F0}" presName="compNode" presStyleCnt="0"/>
      <dgm:spPr/>
    </dgm:pt>
    <dgm:pt modelId="{FC68F48F-92F5-4CAC-9FB7-FE3820CCDA86}" type="pres">
      <dgm:prSet presAssocID="{B13DF196-412F-4FD7-B281-80CDC1DF18F0}" presName="iconBgRect" presStyleLbl="bgShp" presStyleIdx="1" presStyleCnt="5"/>
      <dgm:spPr/>
    </dgm:pt>
    <dgm:pt modelId="{CEA8A965-B1C3-407D-8BEE-93FD099BED0F}" type="pres">
      <dgm:prSet presAssocID="{B13DF196-412F-4FD7-B281-80CDC1DF18F0}" presName="iconRect" presStyleLbl="node1" presStyleIdx="1" presStyleCnt="5" custScaleX="179620" custScaleY="181931" custLinFactNeighborX="1685" custLinFactNeighborY="-3682"/>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dgm:spPr>
    </dgm:pt>
    <dgm:pt modelId="{7C183801-136D-40C2-8295-237646F1DF56}" type="pres">
      <dgm:prSet presAssocID="{B13DF196-412F-4FD7-B281-80CDC1DF18F0}" presName="spaceRect" presStyleCnt="0"/>
      <dgm:spPr/>
    </dgm:pt>
    <dgm:pt modelId="{22B223C2-CD20-43B6-8A41-A0602817B36A}" type="pres">
      <dgm:prSet presAssocID="{B13DF196-412F-4FD7-B281-80CDC1DF18F0}" presName="textRect" presStyleLbl="revTx" presStyleIdx="1" presStyleCnt="5" custLinFactNeighborX="590">
        <dgm:presLayoutVars>
          <dgm:chMax val="1"/>
          <dgm:chPref val="1"/>
        </dgm:presLayoutVars>
      </dgm:prSet>
      <dgm:spPr/>
      <dgm:t>
        <a:bodyPr/>
        <a:lstStyle/>
        <a:p>
          <a:endParaRPr lang="en-US"/>
        </a:p>
      </dgm:t>
    </dgm:pt>
    <dgm:pt modelId="{EBA6B797-3879-4B9D-8E3B-218195D64745}" type="pres">
      <dgm:prSet presAssocID="{C918EC05-ECAD-4DC3-A2F0-ECDD73598451}" presName="sibTrans" presStyleCnt="0"/>
      <dgm:spPr/>
    </dgm:pt>
    <dgm:pt modelId="{2D617064-78D3-47CC-8DE5-10C52E8E6384}" type="pres">
      <dgm:prSet presAssocID="{54B10A36-0B57-44AC-A4F2-C757678B2950}" presName="compNode" presStyleCnt="0"/>
      <dgm:spPr/>
    </dgm:pt>
    <dgm:pt modelId="{636573B5-AF71-4CC7-9417-E07461ACA2B4}" type="pres">
      <dgm:prSet presAssocID="{54B10A36-0B57-44AC-A4F2-C757678B2950}" presName="iconBgRect" presStyleLbl="bgShp" presStyleIdx="2" presStyleCnt="5" custLinFactNeighborX="11604"/>
      <dgm:spPr/>
    </dgm:pt>
    <dgm:pt modelId="{583C10A0-1BBF-4A31-B84E-2E2B74F66BCF}" type="pres">
      <dgm:prSet presAssocID="{54B10A36-0B57-44AC-A4F2-C757678B2950}" presName="iconRect" presStyleLbl="node1" presStyleIdx="2" presStyleCnt="5" custScaleX="136795" custScaleY="136795" custLinFactNeighborX="20220" custLinFactNeighborY="-2281"/>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Recycle Sign"/>
        </a:ext>
      </dgm:extLst>
    </dgm:pt>
    <dgm:pt modelId="{0F09324B-2477-42C8-A6DC-AB7C58A9E361}" type="pres">
      <dgm:prSet presAssocID="{54B10A36-0B57-44AC-A4F2-C757678B2950}" presName="spaceRect" presStyleCnt="0"/>
      <dgm:spPr/>
    </dgm:pt>
    <dgm:pt modelId="{18B26BDF-0F44-4BB8-8017-B94C1C75A309}" type="pres">
      <dgm:prSet presAssocID="{54B10A36-0B57-44AC-A4F2-C757678B2950}" presName="textRect" presStyleLbl="revTx" presStyleIdx="2" presStyleCnt="5" custLinFactNeighborX="7080">
        <dgm:presLayoutVars>
          <dgm:chMax val="1"/>
          <dgm:chPref val="1"/>
        </dgm:presLayoutVars>
      </dgm:prSet>
      <dgm:spPr/>
      <dgm:t>
        <a:bodyPr/>
        <a:lstStyle/>
        <a:p>
          <a:endParaRPr lang="en-US"/>
        </a:p>
      </dgm:t>
    </dgm:pt>
    <dgm:pt modelId="{4D8C5450-33B6-4B91-BDF4-03A0C0624ECE}" type="pres">
      <dgm:prSet presAssocID="{611C0B68-BC57-4913-B024-F945465C54D1}" presName="sibTrans" presStyleCnt="0"/>
      <dgm:spPr/>
    </dgm:pt>
    <dgm:pt modelId="{063781E4-5BC3-4DD7-B881-7737E46381CD}" type="pres">
      <dgm:prSet presAssocID="{E211DAC1-F083-49B8-8234-D7D82D698B72}" presName="compNode" presStyleCnt="0"/>
      <dgm:spPr/>
    </dgm:pt>
    <dgm:pt modelId="{FF125469-6089-497A-8AF8-3C5A5F2AF087}" type="pres">
      <dgm:prSet presAssocID="{E211DAC1-F083-49B8-8234-D7D82D698B72}" presName="iconBgRect" presStyleLbl="bgShp" presStyleIdx="3" presStyleCnt="5" custLinFactNeighborX="22227"/>
      <dgm:spPr>
        <a:solidFill>
          <a:srgbClr val="83C1E3"/>
        </a:solidFill>
      </dgm:spPr>
    </dgm:pt>
    <dgm:pt modelId="{92F43B0F-3B39-41A8-882E-C874A2513505}" type="pres">
      <dgm:prSet presAssocID="{E211DAC1-F083-49B8-8234-D7D82D698B72}" presName="iconRect" presStyleLbl="node1" presStyleIdx="3" presStyleCnt="5" custScaleX="127003" custScaleY="127003" custLinFactNeighborX="38731" custLinFactNeighborY="-228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Fork and knife"/>
        </a:ext>
      </dgm:extLst>
    </dgm:pt>
    <dgm:pt modelId="{46FF02FF-BD31-4DEF-9242-0B7D2F984CB8}" type="pres">
      <dgm:prSet presAssocID="{E211DAC1-F083-49B8-8234-D7D82D698B72}" presName="spaceRect" presStyleCnt="0"/>
      <dgm:spPr/>
    </dgm:pt>
    <dgm:pt modelId="{BC006066-7663-45CE-BEE6-FB1F0EBC2144}" type="pres">
      <dgm:prSet presAssocID="{E211DAC1-F083-49B8-8234-D7D82D698B72}" presName="textRect" presStyleLbl="revTx" presStyleIdx="3" presStyleCnt="5" custLinFactNeighborX="17076">
        <dgm:presLayoutVars>
          <dgm:chMax val="1"/>
          <dgm:chPref val="1"/>
        </dgm:presLayoutVars>
      </dgm:prSet>
      <dgm:spPr/>
      <dgm:t>
        <a:bodyPr/>
        <a:lstStyle/>
        <a:p>
          <a:endParaRPr lang="en-US"/>
        </a:p>
      </dgm:t>
    </dgm:pt>
    <dgm:pt modelId="{D48B4B92-415B-426B-8969-19820FFFC072}" type="pres">
      <dgm:prSet presAssocID="{625AD89C-A455-430C-B140-F3D36297AEB1}" presName="sibTrans" presStyleCnt="0"/>
      <dgm:spPr/>
    </dgm:pt>
    <dgm:pt modelId="{7FAE907C-A564-4A05-8DDC-86D09BC5D81F}" type="pres">
      <dgm:prSet presAssocID="{F23C0696-CAA0-4E29-8AE3-B515CB27A639}" presName="compNode" presStyleCnt="0"/>
      <dgm:spPr/>
    </dgm:pt>
    <dgm:pt modelId="{2A7270F5-0EFF-4EFB-9C45-9DB774EDADF2}" type="pres">
      <dgm:prSet presAssocID="{F23C0696-CAA0-4E29-8AE3-B515CB27A639}" presName="iconBgRect" presStyleLbl="bgShp" presStyleIdx="4" presStyleCnt="5"/>
      <dgm:spPr>
        <a:solidFill>
          <a:srgbClr val="67C840"/>
        </a:solidFill>
      </dgm:spPr>
    </dgm:pt>
    <dgm:pt modelId="{32DFB1B0-2BE4-48B8-96BB-B361E9D9143E}" type="pres">
      <dgm:prSet presAssocID="{F23C0696-CAA0-4E29-8AE3-B515CB27A639}" presName="iconRect" presStyleLbl="node1" presStyleIdx="4" presStyleCnt="5" custScaleX="181594" custScaleY="186116"/>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pt>
    <dgm:pt modelId="{59A4C2CD-A037-44F5-99A1-E79F55D59594}" type="pres">
      <dgm:prSet presAssocID="{F23C0696-CAA0-4E29-8AE3-B515CB27A639}" presName="spaceRect" presStyleCnt="0"/>
      <dgm:spPr/>
    </dgm:pt>
    <dgm:pt modelId="{92BB1811-9DF6-4B64-9F5D-1A726AD07B83}" type="pres">
      <dgm:prSet presAssocID="{F23C0696-CAA0-4E29-8AE3-B515CB27A639}" presName="textRect" presStyleLbl="revTx" presStyleIdx="4" presStyleCnt="5" custScaleX="145847">
        <dgm:presLayoutVars>
          <dgm:chMax val="1"/>
          <dgm:chPref val="1"/>
        </dgm:presLayoutVars>
      </dgm:prSet>
      <dgm:spPr/>
      <dgm:t>
        <a:bodyPr/>
        <a:lstStyle/>
        <a:p>
          <a:endParaRPr lang="en-US"/>
        </a:p>
      </dgm:t>
    </dgm:pt>
  </dgm:ptLst>
  <dgm:cxnLst>
    <dgm:cxn modelId="{36927E0D-1708-45DE-A9B9-F4A16D6AEBDC}" type="presOf" srcId="{F23C0696-CAA0-4E29-8AE3-B515CB27A639}" destId="{92BB1811-9DF6-4B64-9F5D-1A726AD07B83}" srcOrd="0" destOrd="0" presId="urn:microsoft.com/office/officeart/2018/5/layout/IconCircleLabelList"/>
    <dgm:cxn modelId="{975600F0-1EDA-4BBC-9CFE-58849D1DA1E8}" type="presOf" srcId="{B13DF196-412F-4FD7-B281-80CDC1DF18F0}" destId="{22B223C2-CD20-43B6-8A41-A0602817B36A}" srcOrd="0" destOrd="0" presId="urn:microsoft.com/office/officeart/2018/5/layout/IconCircleLabelList"/>
    <dgm:cxn modelId="{B8EA74D9-DB21-4350-A035-E1E16AD11A22}" srcId="{F3AD7C94-701D-4FC6-BB49-B88F575F7AB8}" destId="{F23C0696-CAA0-4E29-8AE3-B515CB27A639}" srcOrd="4" destOrd="0" parTransId="{B96C2DC8-9C75-4FB0-9356-0B446E75D9BD}" sibTransId="{C3EC4867-208B-4E3E-AE25-ED7E1724E9F6}"/>
    <dgm:cxn modelId="{AF8A2D9D-CA42-4B4E-AF80-EC224985EEBF}" type="presOf" srcId="{E211DAC1-F083-49B8-8234-D7D82D698B72}" destId="{BC006066-7663-45CE-BEE6-FB1F0EBC2144}" srcOrd="0" destOrd="0" presId="urn:microsoft.com/office/officeart/2018/5/layout/IconCircleLabelList"/>
    <dgm:cxn modelId="{1940CE93-F68D-4FF3-8AE7-F001E16B0E31}" srcId="{F3AD7C94-701D-4FC6-BB49-B88F575F7AB8}" destId="{E211DAC1-F083-49B8-8234-D7D82D698B72}" srcOrd="3" destOrd="0" parTransId="{BBD4847C-3262-4DE1-ACC2-7BBF25EE0CB0}" sibTransId="{625AD89C-A455-430C-B140-F3D36297AEB1}"/>
    <dgm:cxn modelId="{4D282176-30B0-487A-815A-901EE2284CB6}" srcId="{F3AD7C94-701D-4FC6-BB49-B88F575F7AB8}" destId="{54B10A36-0B57-44AC-A4F2-C757678B2950}" srcOrd="2" destOrd="0" parTransId="{F1ED57EF-3162-479E-BFB1-2E458220509D}" sibTransId="{611C0B68-BC57-4913-B024-F945465C54D1}"/>
    <dgm:cxn modelId="{CF26A7CB-224D-46F5-9C68-8F938788B4D1}" srcId="{F3AD7C94-701D-4FC6-BB49-B88F575F7AB8}" destId="{B13DF196-412F-4FD7-B281-80CDC1DF18F0}" srcOrd="1" destOrd="0" parTransId="{5D406EF3-3841-4A74-A337-849BECE03A6F}" sibTransId="{C918EC05-ECAD-4DC3-A2F0-ECDD73598451}"/>
    <dgm:cxn modelId="{934F61C6-324B-41BC-AF51-4FEC91C48FF8}" srcId="{F3AD7C94-701D-4FC6-BB49-B88F575F7AB8}" destId="{ABF80E84-2970-45AF-BD73-FF5E8509584F}" srcOrd="0" destOrd="0" parTransId="{A751CCC0-4857-4E28-A67E-539F2B4D30C2}" sibTransId="{C04C7745-10E3-4247-A6E9-CB39F1E648E0}"/>
    <dgm:cxn modelId="{2BBF8E25-352B-4151-B3C9-4767DB7B3BAD}" type="presOf" srcId="{ABF80E84-2970-45AF-BD73-FF5E8509584F}" destId="{DD2C89E2-BA3F-4685-9ECC-854E96899FD9}" srcOrd="0" destOrd="0" presId="urn:microsoft.com/office/officeart/2018/5/layout/IconCircleLabelList"/>
    <dgm:cxn modelId="{722661A4-2259-4716-BDE0-4927D9E5FD3F}" type="presOf" srcId="{F3AD7C94-701D-4FC6-BB49-B88F575F7AB8}" destId="{7196538F-9F96-44B3-A77C-0167E12B95BE}" srcOrd="0" destOrd="0" presId="urn:microsoft.com/office/officeart/2018/5/layout/IconCircleLabelList"/>
    <dgm:cxn modelId="{27AF2299-062D-4933-B2C8-869A75877C22}" type="presOf" srcId="{54B10A36-0B57-44AC-A4F2-C757678B2950}" destId="{18B26BDF-0F44-4BB8-8017-B94C1C75A309}" srcOrd="0" destOrd="0" presId="urn:microsoft.com/office/officeart/2018/5/layout/IconCircleLabelList"/>
    <dgm:cxn modelId="{D9E1712C-BD92-485E-928A-0A742293907C}" type="presParOf" srcId="{7196538F-9F96-44B3-A77C-0167E12B95BE}" destId="{50C86EBC-DA91-45D7-9C62-54E702F42BBB}" srcOrd="0" destOrd="0" presId="urn:microsoft.com/office/officeart/2018/5/layout/IconCircleLabelList"/>
    <dgm:cxn modelId="{32A3C4CD-CA53-4DB3-B6C7-2F8D0F9D5428}" type="presParOf" srcId="{50C86EBC-DA91-45D7-9C62-54E702F42BBB}" destId="{DFF94055-44D4-4E4B-AFDE-5FCCE21DCAEA}" srcOrd="0" destOrd="0" presId="urn:microsoft.com/office/officeart/2018/5/layout/IconCircleLabelList"/>
    <dgm:cxn modelId="{F28D87BF-7189-46F3-BE81-E4249D95DDAD}" type="presParOf" srcId="{50C86EBC-DA91-45D7-9C62-54E702F42BBB}" destId="{D4FD4C4F-6BCE-44E0-BC2C-B83029602055}" srcOrd="1" destOrd="0" presId="urn:microsoft.com/office/officeart/2018/5/layout/IconCircleLabelList"/>
    <dgm:cxn modelId="{22887A37-D489-4313-9F68-4976773095E1}" type="presParOf" srcId="{50C86EBC-DA91-45D7-9C62-54E702F42BBB}" destId="{92047E50-B545-4878-972E-E0FE55499B24}" srcOrd="2" destOrd="0" presId="urn:microsoft.com/office/officeart/2018/5/layout/IconCircleLabelList"/>
    <dgm:cxn modelId="{08D69C27-60D0-46A4-9C65-570B3D0AFF33}" type="presParOf" srcId="{50C86EBC-DA91-45D7-9C62-54E702F42BBB}" destId="{DD2C89E2-BA3F-4685-9ECC-854E96899FD9}" srcOrd="3" destOrd="0" presId="urn:microsoft.com/office/officeart/2018/5/layout/IconCircleLabelList"/>
    <dgm:cxn modelId="{D7A9EEF0-0965-4B13-B563-269D6E4E7D1E}" type="presParOf" srcId="{7196538F-9F96-44B3-A77C-0167E12B95BE}" destId="{1654ABE8-18BA-416C-82F7-11638C97BF9E}" srcOrd="1" destOrd="0" presId="urn:microsoft.com/office/officeart/2018/5/layout/IconCircleLabelList"/>
    <dgm:cxn modelId="{2E5C91BC-3911-4407-87AF-DF3EDF746BD1}" type="presParOf" srcId="{7196538F-9F96-44B3-A77C-0167E12B95BE}" destId="{44225E13-0E43-491A-9070-4D406E9CB655}" srcOrd="2" destOrd="0" presId="urn:microsoft.com/office/officeart/2018/5/layout/IconCircleLabelList"/>
    <dgm:cxn modelId="{6052D0D8-F929-4432-A435-F00CE37CF786}" type="presParOf" srcId="{44225E13-0E43-491A-9070-4D406E9CB655}" destId="{FC68F48F-92F5-4CAC-9FB7-FE3820CCDA86}" srcOrd="0" destOrd="0" presId="urn:microsoft.com/office/officeart/2018/5/layout/IconCircleLabelList"/>
    <dgm:cxn modelId="{2E32B53E-5612-4266-BDFD-3D309656B948}" type="presParOf" srcId="{44225E13-0E43-491A-9070-4D406E9CB655}" destId="{CEA8A965-B1C3-407D-8BEE-93FD099BED0F}" srcOrd="1" destOrd="0" presId="urn:microsoft.com/office/officeart/2018/5/layout/IconCircleLabelList"/>
    <dgm:cxn modelId="{D98A6263-B48B-4BA8-A0B1-42FFF21A534E}" type="presParOf" srcId="{44225E13-0E43-491A-9070-4D406E9CB655}" destId="{7C183801-136D-40C2-8295-237646F1DF56}" srcOrd="2" destOrd="0" presId="urn:microsoft.com/office/officeart/2018/5/layout/IconCircleLabelList"/>
    <dgm:cxn modelId="{091652BA-0BD2-4E23-9838-DF4F9B39CC1F}" type="presParOf" srcId="{44225E13-0E43-491A-9070-4D406E9CB655}" destId="{22B223C2-CD20-43B6-8A41-A0602817B36A}" srcOrd="3" destOrd="0" presId="urn:microsoft.com/office/officeart/2018/5/layout/IconCircleLabelList"/>
    <dgm:cxn modelId="{7513474C-E678-4302-9164-F18AC27478DF}" type="presParOf" srcId="{7196538F-9F96-44B3-A77C-0167E12B95BE}" destId="{EBA6B797-3879-4B9D-8E3B-218195D64745}" srcOrd="3" destOrd="0" presId="urn:microsoft.com/office/officeart/2018/5/layout/IconCircleLabelList"/>
    <dgm:cxn modelId="{1986DDF4-68AA-401F-8B91-EC19F1B14981}" type="presParOf" srcId="{7196538F-9F96-44B3-A77C-0167E12B95BE}" destId="{2D617064-78D3-47CC-8DE5-10C52E8E6384}" srcOrd="4" destOrd="0" presId="urn:microsoft.com/office/officeart/2018/5/layout/IconCircleLabelList"/>
    <dgm:cxn modelId="{A2246C7F-C082-4066-9C2E-5C210FA636E2}" type="presParOf" srcId="{2D617064-78D3-47CC-8DE5-10C52E8E6384}" destId="{636573B5-AF71-4CC7-9417-E07461ACA2B4}" srcOrd="0" destOrd="0" presId="urn:microsoft.com/office/officeart/2018/5/layout/IconCircleLabelList"/>
    <dgm:cxn modelId="{CCD58890-64BC-47A8-80E0-A0E82FD626D9}" type="presParOf" srcId="{2D617064-78D3-47CC-8DE5-10C52E8E6384}" destId="{583C10A0-1BBF-4A31-B84E-2E2B74F66BCF}" srcOrd="1" destOrd="0" presId="urn:microsoft.com/office/officeart/2018/5/layout/IconCircleLabelList"/>
    <dgm:cxn modelId="{784E5837-417C-4F12-A780-6A8A9F0DAF58}" type="presParOf" srcId="{2D617064-78D3-47CC-8DE5-10C52E8E6384}" destId="{0F09324B-2477-42C8-A6DC-AB7C58A9E361}" srcOrd="2" destOrd="0" presId="urn:microsoft.com/office/officeart/2018/5/layout/IconCircleLabelList"/>
    <dgm:cxn modelId="{6AEB924C-CA31-4709-B980-EFF7F558CF0B}" type="presParOf" srcId="{2D617064-78D3-47CC-8DE5-10C52E8E6384}" destId="{18B26BDF-0F44-4BB8-8017-B94C1C75A309}" srcOrd="3" destOrd="0" presId="urn:microsoft.com/office/officeart/2018/5/layout/IconCircleLabelList"/>
    <dgm:cxn modelId="{38CF13D6-FC89-4974-8033-1687435D7F63}" type="presParOf" srcId="{7196538F-9F96-44B3-A77C-0167E12B95BE}" destId="{4D8C5450-33B6-4B91-BDF4-03A0C0624ECE}" srcOrd="5" destOrd="0" presId="urn:microsoft.com/office/officeart/2018/5/layout/IconCircleLabelList"/>
    <dgm:cxn modelId="{D2DC6493-CA38-4EFC-AEE0-E7D3FCE9207E}" type="presParOf" srcId="{7196538F-9F96-44B3-A77C-0167E12B95BE}" destId="{063781E4-5BC3-4DD7-B881-7737E46381CD}" srcOrd="6" destOrd="0" presId="urn:microsoft.com/office/officeart/2018/5/layout/IconCircleLabelList"/>
    <dgm:cxn modelId="{E38687C5-E012-4C28-AF2C-FBC76E491667}" type="presParOf" srcId="{063781E4-5BC3-4DD7-B881-7737E46381CD}" destId="{FF125469-6089-497A-8AF8-3C5A5F2AF087}" srcOrd="0" destOrd="0" presId="urn:microsoft.com/office/officeart/2018/5/layout/IconCircleLabelList"/>
    <dgm:cxn modelId="{94F6AEF0-1D37-466A-801B-95A229906B3B}" type="presParOf" srcId="{063781E4-5BC3-4DD7-B881-7737E46381CD}" destId="{92F43B0F-3B39-41A8-882E-C874A2513505}" srcOrd="1" destOrd="0" presId="urn:microsoft.com/office/officeart/2018/5/layout/IconCircleLabelList"/>
    <dgm:cxn modelId="{5D0B7D90-D10B-42FF-B025-9C3A7D6B8F38}" type="presParOf" srcId="{063781E4-5BC3-4DD7-B881-7737E46381CD}" destId="{46FF02FF-BD31-4DEF-9242-0B7D2F984CB8}" srcOrd="2" destOrd="0" presId="urn:microsoft.com/office/officeart/2018/5/layout/IconCircleLabelList"/>
    <dgm:cxn modelId="{D0DBB3E2-0849-4212-B284-C0E9A2DFC6F7}" type="presParOf" srcId="{063781E4-5BC3-4DD7-B881-7737E46381CD}" destId="{BC006066-7663-45CE-BEE6-FB1F0EBC2144}" srcOrd="3" destOrd="0" presId="urn:microsoft.com/office/officeart/2018/5/layout/IconCircleLabelList"/>
    <dgm:cxn modelId="{8BF08EE6-E721-4627-87C8-72B3FC5E685F}" type="presParOf" srcId="{7196538F-9F96-44B3-A77C-0167E12B95BE}" destId="{D48B4B92-415B-426B-8969-19820FFFC072}" srcOrd="7" destOrd="0" presId="urn:microsoft.com/office/officeart/2018/5/layout/IconCircleLabelList"/>
    <dgm:cxn modelId="{428863D1-0C8E-426B-9AF8-997C21198813}" type="presParOf" srcId="{7196538F-9F96-44B3-A77C-0167E12B95BE}" destId="{7FAE907C-A564-4A05-8DDC-86D09BC5D81F}" srcOrd="8" destOrd="0" presId="urn:microsoft.com/office/officeart/2018/5/layout/IconCircleLabelList"/>
    <dgm:cxn modelId="{EF11407B-ECFF-44D9-9BFE-CA7A19E40A98}" type="presParOf" srcId="{7FAE907C-A564-4A05-8DDC-86D09BC5D81F}" destId="{2A7270F5-0EFF-4EFB-9C45-9DB774EDADF2}" srcOrd="0" destOrd="0" presId="urn:microsoft.com/office/officeart/2018/5/layout/IconCircleLabelList"/>
    <dgm:cxn modelId="{7DEDE85E-A847-464F-B6CC-5374368E1B68}" type="presParOf" srcId="{7FAE907C-A564-4A05-8DDC-86D09BC5D81F}" destId="{32DFB1B0-2BE4-48B8-96BB-B361E9D9143E}" srcOrd="1" destOrd="0" presId="urn:microsoft.com/office/officeart/2018/5/layout/IconCircleLabelList"/>
    <dgm:cxn modelId="{7D860D9C-FA24-4D93-BA8E-0C272CDDBB13}" type="presParOf" srcId="{7FAE907C-A564-4A05-8DDC-86D09BC5D81F}" destId="{59A4C2CD-A037-44F5-99A1-E79F55D59594}" srcOrd="2" destOrd="0" presId="urn:microsoft.com/office/officeart/2018/5/layout/IconCircleLabelList"/>
    <dgm:cxn modelId="{74FE6FCF-2BCC-4C0C-81F6-A608133E17A0}" type="presParOf" srcId="{7FAE907C-A564-4A05-8DDC-86D09BC5D81F}" destId="{92BB1811-9DF6-4B64-9F5D-1A726AD07B8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4055-44D4-4E4B-AFDE-5FCCE21DCAEA}">
      <dsp:nvSpPr>
        <dsp:cNvPr id="0" name=""/>
        <dsp:cNvSpPr/>
      </dsp:nvSpPr>
      <dsp:spPr>
        <a:xfrm>
          <a:off x="305146" y="736497"/>
          <a:ext cx="951099" cy="9510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D4C4F-6BCE-44E0-BC2C-B83029602055}">
      <dsp:nvSpPr>
        <dsp:cNvPr id="0" name=""/>
        <dsp:cNvSpPr/>
      </dsp:nvSpPr>
      <dsp:spPr>
        <a:xfrm>
          <a:off x="252681" y="655346"/>
          <a:ext cx="1056030" cy="10291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C89E2-BA3F-4685-9ECC-854E96899FD9}">
      <dsp:nvSpPr>
        <dsp:cNvPr id="0" name=""/>
        <dsp:cNvSpPr/>
      </dsp:nvSpPr>
      <dsp:spPr>
        <a:xfrm>
          <a:off x="1106" y="1983840"/>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kern="1200" dirty="0">
              <a:latin typeface="Franklin Gothic Book" panose="020B0503020102020204" pitchFamily="34" charset="0"/>
              <a:cs typeface="Arial" panose="020B0604020202020204" pitchFamily="34" charset="0"/>
            </a:rPr>
            <a:t>Air</a:t>
          </a:r>
          <a:endParaRPr lang="en-US" sz="2400" kern="1200" dirty="0">
            <a:latin typeface="Franklin Gothic Book" panose="020B0503020102020204" pitchFamily="34" charset="0"/>
            <a:cs typeface="Arial" panose="020B0604020202020204" pitchFamily="34" charset="0"/>
          </a:endParaRPr>
        </a:p>
      </dsp:txBody>
      <dsp:txXfrm>
        <a:off x="1106" y="1983840"/>
        <a:ext cx="1559179" cy="643161"/>
      </dsp:txXfrm>
    </dsp:sp>
    <dsp:sp modelId="{FC68F48F-92F5-4CAC-9FB7-FE3820CCDA86}">
      <dsp:nvSpPr>
        <dsp:cNvPr id="0" name=""/>
        <dsp:cNvSpPr/>
      </dsp:nvSpPr>
      <dsp:spPr>
        <a:xfrm>
          <a:off x="2137183" y="727424"/>
          <a:ext cx="951099" cy="9510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A8A965-B1C3-407D-8BEE-93FD099BED0F}">
      <dsp:nvSpPr>
        <dsp:cNvPr id="0" name=""/>
        <dsp:cNvSpPr/>
      </dsp:nvSpPr>
      <dsp:spPr>
        <a:xfrm>
          <a:off x="2122628" y="686470"/>
          <a:ext cx="980209" cy="9928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223C2-CD20-43B6-8A41-A0602817B36A}">
      <dsp:nvSpPr>
        <dsp:cNvPr id="0" name=""/>
        <dsp:cNvSpPr/>
      </dsp:nvSpPr>
      <dsp:spPr>
        <a:xfrm>
          <a:off x="1833142" y="197476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Dust</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&amp;</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MOULD</a:t>
          </a:r>
          <a:endParaRPr lang="en-CA" sz="2400" kern="1200" dirty="0">
            <a:latin typeface="Franklin Gothic Book" panose="020B0503020102020204" pitchFamily="34" charset="0"/>
            <a:cs typeface="Arial" panose="020B0604020202020204" pitchFamily="34" charset="0"/>
          </a:endParaRPr>
        </a:p>
      </dsp:txBody>
      <dsp:txXfrm>
        <a:off x="1833142" y="1974768"/>
        <a:ext cx="1559179" cy="643161"/>
      </dsp:txXfrm>
    </dsp:sp>
    <dsp:sp modelId="{636573B5-AF71-4CC7-9417-E07461ACA2B4}">
      <dsp:nvSpPr>
        <dsp:cNvPr id="0" name=""/>
        <dsp:cNvSpPr/>
      </dsp:nvSpPr>
      <dsp:spPr>
        <a:xfrm>
          <a:off x="3969219" y="716994"/>
          <a:ext cx="951099" cy="9510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C10A0-1BBF-4A31-B84E-2E2B74F66BCF}">
      <dsp:nvSpPr>
        <dsp:cNvPr id="0" name=""/>
        <dsp:cNvSpPr/>
      </dsp:nvSpPr>
      <dsp:spPr>
        <a:xfrm>
          <a:off x="4071514" y="806842"/>
          <a:ext cx="746507" cy="74650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26BDF-0F44-4BB8-8017-B94C1C75A309}">
      <dsp:nvSpPr>
        <dsp:cNvPr id="0" name=""/>
        <dsp:cNvSpPr/>
      </dsp:nvSpPr>
      <dsp:spPr>
        <a:xfrm>
          <a:off x="3665179" y="196433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Plastics</a:t>
          </a:r>
          <a:endParaRPr lang="en-US" sz="2400" kern="1200" dirty="0">
            <a:latin typeface="Franklin Gothic Book" panose="020B0503020102020204" pitchFamily="34" charset="0"/>
            <a:cs typeface="Arial" panose="020B0604020202020204" pitchFamily="34" charset="0"/>
          </a:endParaRPr>
        </a:p>
      </dsp:txBody>
      <dsp:txXfrm>
        <a:off x="3665179" y="1964338"/>
        <a:ext cx="1559179" cy="643161"/>
      </dsp:txXfrm>
    </dsp:sp>
    <dsp:sp modelId="{FF125469-6089-497A-8AF8-3C5A5F2AF087}">
      <dsp:nvSpPr>
        <dsp:cNvPr id="0" name=""/>
        <dsp:cNvSpPr/>
      </dsp:nvSpPr>
      <dsp:spPr>
        <a:xfrm>
          <a:off x="5801255" y="716994"/>
          <a:ext cx="951099" cy="951099"/>
        </a:xfrm>
        <a:prstGeom prst="ellipse">
          <a:avLst/>
        </a:prstGeom>
        <a:solidFill>
          <a:srgbClr val="83C1E3"/>
        </a:solidFill>
        <a:ln>
          <a:noFill/>
        </a:ln>
        <a:effectLst/>
      </dsp:spPr>
      <dsp:style>
        <a:lnRef idx="0">
          <a:scrgbClr r="0" g="0" b="0"/>
        </a:lnRef>
        <a:fillRef idx="1">
          <a:scrgbClr r="0" g="0" b="0"/>
        </a:fillRef>
        <a:effectRef idx="0">
          <a:scrgbClr r="0" g="0" b="0"/>
        </a:effectRef>
        <a:fontRef idx="minor"/>
      </dsp:style>
    </dsp:sp>
    <dsp:sp modelId="{92F43B0F-3B39-41A8-882E-C874A2513505}">
      <dsp:nvSpPr>
        <dsp:cNvPr id="0" name=""/>
        <dsp:cNvSpPr/>
      </dsp:nvSpPr>
      <dsp:spPr>
        <a:xfrm>
          <a:off x="5930269" y="833560"/>
          <a:ext cx="693071" cy="69307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06066-7663-45CE-BEE6-FB1F0EBC2144}">
      <dsp:nvSpPr>
        <dsp:cNvPr id="0" name=""/>
        <dsp:cNvSpPr/>
      </dsp:nvSpPr>
      <dsp:spPr>
        <a:xfrm>
          <a:off x="5497215" y="196433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Foods</a:t>
          </a:r>
          <a:endParaRPr lang="en-US" sz="2400" kern="1200" dirty="0">
            <a:latin typeface="Franklin Gothic Book" panose="020B0503020102020204" pitchFamily="34" charset="0"/>
            <a:cs typeface="Arial" panose="020B0604020202020204" pitchFamily="34" charset="0"/>
          </a:endParaRPr>
        </a:p>
      </dsp:txBody>
      <dsp:txXfrm>
        <a:off x="5497215" y="1964338"/>
        <a:ext cx="1559179" cy="643161"/>
      </dsp:txXfrm>
    </dsp:sp>
    <dsp:sp modelId="{2A7270F5-0EFF-4EFB-9C45-9DB774EDADF2}">
      <dsp:nvSpPr>
        <dsp:cNvPr id="0" name=""/>
        <dsp:cNvSpPr/>
      </dsp:nvSpPr>
      <dsp:spPr>
        <a:xfrm>
          <a:off x="7990709" y="733134"/>
          <a:ext cx="951099" cy="951099"/>
        </a:xfrm>
        <a:prstGeom prst="ellipse">
          <a:avLst/>
        </a:prstGeom>
        <a:solidFill>
          <a:srgbClr val="67C840"/>
        </a:solidFill>
        <a:ln>
          <a:noFill/>
        </a:ln>
        <a:effectLst/>
      </dsp:spPr>
      <dsp:style>
        <a:lnRef idx="0">
          <a:scrgbClr r="0" g="0" b="0"/>
        </a:lnRef>
        <a:fillRef idx="1">
          <a:scrgbClr r="0" g="0" b="0"/>
        </a:fillRef>
        <a:effectRef idx="0">
          <a:scrgbClr r="0" g="0" b="0"/>
        </a:effectRef>
        <a:fontRef idx="minor"/>
      </dsp:style>
    </dsp:sp>
    <dsp:sp modelId="{32DFB1B0-2BE4-48B8-96BB-B361E9D9143E}">
      <dsp:nvSpPr>
        <dsp:cNvPr id="0" name=""/>
        <dsp:cNvSpPr/>
      </dsp:nvSpPr>
      <dsp:spPr>
        <a:xfrm>
          <a:off x="7970768" y="700854"/>
          <a:ext cx="990981" cy="1015659"/>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B1811-9DF6-4B64-9F5D-1A726AD07B83}">
      <dsp:nvSpPr>
        <dsp:cNvPr id="0" name=""/>
        <dsp:cNvSpPr/>
      </dsp:nvSpPr>
      <dsp:spPr>
        <a:xfrm>
          <a:off x="7329251" y="1980477"/>
          <a:ext cx="2274016"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Personal Care Products</a:t>
          </a:r>
          <a:endParaRPr lang="en-US" sz="2000" kern="1200" dirty="0">
            <a:latin typeface="Franklin Gothic Book" panose="020B0503020102020204" pitchFamily="34" charset="0"/>
            <a:cs typeface="Arial" panose="020B0604020202020204" pitchFamily="34" charset="0"/>
          </a:endParaRPr>
        </a:p>
      </dsp:txBody>
      <dsp:txXfrm>
        <a:off x="7329251" y="1980477"/>
        <a:ext cx="2274016" cy="643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4055-44D4-4E4B-AFDE-5FCCE21DCAEA}">
      <dsp:nvSpPr>
        <dsp:cNvPr id="0" name=""/>
        <dsp:cNvSpPr/>
      </dsp:nvSpPr>
      <dsp:spPr>
        <a:xfrm>
          <a:off x="305146" y="736497"/>
          <a:ext cx="951099" cy="9510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D4C4F-6BCE-44E0-BC2C-B83029602055}">
      <dsp:nvSpPr>
        <dsp:cNvPr id="0" name=""/>
        <dsp:cNvSpPr/>
      </dsp:nvSpPr>
      <dsp:spPr>
        <a:xfrm>
          <a:off x="252681" y="655346"/>
          <a:ext cx="1056030" cy="10291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C89E2-BA3F-4685-9ECC-854E96899FD9}">
      <dsp:nvSpPr>
        <dsp:cNvPr id="0" name=""/>
        <dsp:cNvSpPr/>
      </dsp:nvSpPr>
      <dsp:spPr>
        <a:xfrm>
          <a:off x="1106" y="1983840"/>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kern="1200" dirty="0">
              <a:latin typeface="Franklin Gothic Book" panose="020B0503020102020204" pitchFamily="34" charset="0"/>
              <a:cs typeface="Arial" panose="020B0604020202020204" pitchFamily="34" charset="0"/>
            </a:rPr>
            <a:t>Air</a:t>
          </a:r>
          <a:endParaRPr lang="en-US" sz="2400" kern="1200" dirty="0">
            <a:latin typeface="Franklin Gothic Book" panose="020B0503020102020204" pitchFamily="34" charset="0"/>
            <a:cs typeface="Arial" panose="020B0604020202020204" pitchFamily="34" charset="0"/>
          </a:endParaRPr>
        </a:p>
      </dsp:txBody>
      <dsp:txXfrm>
        <a:off x="1106" y="1983840"/>
        <a:ext cx="1559179" cy="643161"/>
      </dsp:txXfrm>
    </dsp:sp>
    <dsp:sp modelId="{FC68F48F-92F5-4CAC-9FB7-FE3820CCDA86}">
      <dsp:nvSpPr>
        <dsp:cNvPr id="0" name=""/>
        <dsp:cNvSpPr/>
      </dsp:nvSpPr>
      <dsp:spPr>
        <a:xfrm>
          <a:off x="2137183" y="727424"/>
          <a:ext cx="951099" cy="9510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A8A965-B1C3-407D-8BEE-93FD099BED0F}">
      <dsp:nvSpPr>
        <dsp:cNvPr id="0" name=""/>
        <dsp:cNvSpPr/>
      </dsp:nvSpPr>
      <dsp:spPr>
        <a:xfrm>
          <a:off x="2122628" y="686470"/>
          <a:ext cx="980209" cy="9928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223C2-CD20-43B6-8A41-A0602817B36A}">
      <dsp:nvSpPr>
        <dsp:cNvPr id="0" name=""/>
        <dsp:cNvSpPr/>
      </dsp:nvSpPr>
      <dsp:spPr>
        <a:xfrm>
          <a:off x="1833142" y="197476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Dust</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&amp;</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MOULD</a:t>
          </a:r>
          <a:endParaRPr lang="en-CA" sz="2400" kern="1200" dirty="0">
            <a:latin typeface="Franklin Gothic Book" panose="020B0503020102020204" pitchFamily="34" charset="0"/>
            <a:cs typeface="Arial" panose="020B0604020202020204" pitchFamily="34" charset="0"/>
          </a:endParaRPr>
        </a:p>
      </dsp:txBody>
      <dsp:txXfrm>
        <a:off x="1833142" y="1974768"/>
        <a:ext cx="1559179" cy="643161"/>
      </dsp:txXfrm>
    </dsp:sp>
    <dsp:sp modelId="{636573B5-AF71-4CC7-9417-E07461ACA2B4}">
      <dsp:nvSpPr>
        <dsp:cNvPr id="0" name=""/>
        <dsp:cNvSpPr/>
      </dsp:nvSpPr>
      <dsp:spPr>
        <a:xfrm>
          <a:off x="3969219" y="716994"/>
          <a:ext cx="951099" cy="9510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C10A0-1BBF-4A31-B84E-2E2B74F66BCF}">
      <dsp:nvSpPr>
        <dsp:cNvPr id="0" name=""/>
        <dsp:cNvSpPr/>
      </dsp:nvSpPr>
      <dsp:spPr>
        <a:xfrm>
          <a:off x="4071514" y="806842"/>
          <a:ext cx="746507" cy="74650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26BDF-0F44-4BB8-8017-B94C1C75A309}">
      <dsp:nvSpPr>
        <dsp:cNvPr id="0" name=""/>
        <dsp:cNvSpPr/>
      </dsp:nvSpPr>
      <dsp:spPr>
        <a:xfrm>
          <a:off x="3665179" y="196433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Plastics</a:t>
          </a:r>
          <a:endParaRPr lang="en-US" sz="2400" kern="1200" dirty="0">
            <a:latin typeface="Franklin Gothic Book" panose="020B0503020102020204" pitchFamily="34" charset="0"/>
            <a:cs typeface="Arial" panose="020B0604020202020204" pitchFamily="34" charset="0"/>
          </a:endParaRPr>
        </a:p>
      </dsp:txBody>
      <dsp:txXfrm>
        <a:off x="3665179" y="1964338"/>
        <a:ext cx="1559179" cy="643161"/>
      </dsp:txXfrm>
    </dsp:sp>
    <dsp:sp modelId="{FF125469-6089-497A-8AF8-3C5A5F2AF087}">
      <dsp:nvSpPr>
        <dsp:cNvPr id="0" name=""/>
        <dsp:cNvSpPr/>
      </dsp:nvSpPr>
      <dsp:spPr>
        <a:xfrm>
          <a:off x="5801255" y="716994"/>
          <a:ext cx="951099" cy="951099"/>
        </a:xfrm>
        <a:prstGeom prst="ellipse">
          <a:avLst/>
        </a:prstGeom>
        <a:solidFill>
          <a:srgbClr val="83C1E3"/>
        </a:solidFill>
        <a:ln>
          <a:noFill/>
        </a:ln>
        <a:effectLst/>
      </dsp:spPr>
      <dsp:style>
        <a:lnRef idx="0">
          <a:scrgbClr r="0" g="0" b="0"/>
        </a:lnRef>
        <a:fillRef idx="1">
          <a:scrgbClr r="0" g="0" b="0"/>
        </a:fillRef>
        <a:effectRef idx="0">
          <a:scrgbClr r="0" g="0" b="0"/>
        </a:effectRef>
        <a:fontRef idx="minor"/>
      </dsp:style>
    </dsp:sp>
    <dsp:sp modelId="{92F43B0F-3B39-41A8-882E-C874A2513505}">
      <dsp:nvSpPr>
        <dsp:cNvPr id="0" name=""/>
        <dsp:cNvSpPr/>
      </dsp:nvSpPr>
      <dsp:spPr>
        <a:xfrm>
          <a:off x="5930269" y="833560"/>
          <a:ext cx="693071" cy="69307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06066-7663-45CE-BEE6-FB1F0EBC2144}">
      <dsp:nvSpPr>
        <dsp:cNvPr id="0" name=""/>
        <dsp:cNvSpPr/>
      </dsp:nvSpPr>
      <dsp:spPr>
        <a:xfrm>
          <a:off x="5497215" y="1964338"/>
          <a:ext cx="1559179"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Foods</a:t>
          </a:r>
          <a:endParaRPr lang="en-US" sz="2400" kern="1200" dirty="0">
            <a:latin typeface="Franklin Gothic Book" panose="020B0503020102020204" pitchFamily="34" charset="0"/>
            <a:cs typeface="Arial" panose="020B0604020202020204" pitchFamily="34" charset="0"/>
          </a:endParaRPr>
        </a:p>
      </dsp:txBody>
      <dsp:txXfrm>
        <a:off x="5497215" y="1964338"/>
        <a:ext cx="1559179" cy="643161"/>
      </dsp:txXfrm>
    </dsp:sp>
    <dsp:sp modelId="{2A7270F5-0EFF-4EFB-9C45-9DB774EDADF2}">
      <dsp:nvSpPr>
        <dsp:cNvPr id="0" name=""/>
        <dsp:cNvSpPr/>
      </dsp:nvSpPr>
      <dsp:spPr>
        <a:xfrm>
          <a:off x="7990709" y="733134"/>
          <a:ext cx="951099" cy="951099"/>
        </a:xfrm>
        <a:prstGeom prst="ellipse">
          <a:avLst/>
        </a:prstGeom>
        <a:solidFill>
          <a:srgbClr val="67C840"/>
        </a:solidFill>
        <a:ln>
          <a:noFill/>
        </a:ln>
        <a:effectLst/>
      </dsp:spPr>
      <dsp:style>
        <a:lnRef idx="0">
          <a:scrgbClr r="0" g="0" b="0"/>
        </a:lnRef>
        <a:fillRef idx="1">
          <a:scrgbClr r="0" g="0" b="0"/>
        </a:fillRef>
        <a:effectRef idx="0">
          <a:scrgbClr r="0" g="0" b="0"/>
        </a:effectRef>
        <a:fontRef idx="minor"/>
      </dsp:style>
    </dsp:sp>
    <dsp:sp modelId="{32DFB1B0-2BE4-48B8-96BB-B361E9D9143E}">
      <dsp:nvSpPr>
        <dsp:cNvPr id="0" name=""/>
        <dsp:cNvSpPr/>
      </dsp:nvSpPr>
      <dsp:spPr>
        <a:xfrm>
          <a:off x="7970768" y="700854"/>
          <a:ext cx="990981" cy="1015659"/>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B1811-9DF6-4B64-9F5D-1A726AD07B83}">
      <dsp:nvSpPr>
        <dsp:cNvPr id="0" name=""/>
        <dsp:cNvSpPr/>
      </dsp:nvSpPr>
      <dsp:spPr>
        <a:xfrm>
          <a:off x="7329251" y="1980477"/>
          <a:ext cx="2274016" cy="64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Personal Care Products</a:t>
          </a:r>
          <a:endParaRPr lang="en-US" sz="2000" kern="1200" dirty="0">
            <a:latin typeface="Franklin Gothic Book" panose="020B0503020102020204" pitchFamily="34" charset="0"/>
            <a:cs typeface="Arial" panose="020B0604020202020204" pitchFamily="34" charset="0"/>
          </a:endParaRPr>
        </a:p>
      </dsp:txBody>
      <dsp:txXfrm>
        <a:off x="7329251" y="1980477"/>
        <a:ext cx="2274016" cy="643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4055-44D4-4E4B-AFDE-5FCCE21DCAEA}">
      <dsp:nvSpPr>
        <dsp:cNvPr id="0" name=""/>
        <dsp:cNvSpPr/>
      </dsp:nvSpPr>
      <dsp:spPr>
        <a:xfrm>
          <a:off x="332565" y="650914"/>
          <a:ext cx="1039025" cy="10390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D4C4F-6BCE-44E0-BC2C-B83029602055}">
      <dsp:nvSpPr>
        <dsp:cNvPr id="0" name=""/>
        <dsp:cNvSpPr/>
      </dsp:nvSpPr>
      <dsp:spPr>
        <a:xfrm>
          <a:off x="275249" y="572414"/>
          <a:ext cx="1153657" cy="11242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C89E2-BA3F-4685-9ECC-854E96899FD9}">
      <dsp:nvSpPr>
        <dsp:cNvPr id="0" name=""/>
        <dsp:cNvSpPr/>
      </dsp:nvSpPr>
      <dsp:spPr>
        <a:xfrm>
          <a:off x="417" y="2013571"/>
          <a:ext cx="1703320" cy="7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kern="1200" dirty="0">
              <a:latin typeface="Franklin Gothic Book" panose="020B0503020102020204" pitchFamily="34" charset="0"/>
              <a:cs typeface="Arial" panose="020B0604020202020204" pitchFamily="34" charset="0"/>
            </a:rPr>
            <a:t>Air</a:t>
          </a:r>
          <a:endParaRPr lang="en-US" sz="2400" kern="1200" dirty="0">
            <a:latin typeface="Franklin Gothic Book" panose="020B0503020102020204" pitchFamily="34" charset="0"/>
            <a:cs typeface="Arial" panose="020B0604020202020204" pitchFamily="34" charset="0"/>
          </a:endParaRPr>
        </a:p>
      </dsp:txBody>
      <dsp:txXfrm>
        <a:off x="417" y="2013571"/>
        <a:ext cx="1703320" cy="702619"/>
      </dsp:txXfrm>
    </dsp:sp>
    <dsp:sp modelId="{FC68F48F-92F5-4CAC-9FB7-FE3820CCDA86}">
      <dsp:nvSpPr>
        <dsp:cNvPr id="0" name=""/>
        <dsp:cNvSpPr/>
      </dsp:nvSpPr>
      <dsp:spPr>
        <a:xfrm>
          <a:off x="2333966" y="641003"/>
          <a:ext cx="1039025" cy="10390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A8A965-B1C3-407D-8BEE-93FD099BED0F}">
      <dsp:nvSpPr>
        <dsp:cNvPr id="0" name=""/>
        <dsp:cNvSpPr/>
      </dsp:nvSpPr>
      <dsp:spPr>
        <a:xfrm>
          <a:off x="2328111" y="596263"/>
          <a:ext cx="1070826" cy="108460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223C2-CD20-43B6-8A41-A0602817B36A}">
      <dsp:nvSpPr>
        <dsp:cNvPr id="0" name=""/>
        <dsp:cNvSpPr/>
      </dsp:nvSpPr>
      <dsp:spPr>
        <a:xfrm>
          <a:off x="2011868" y="2003659"/>
          <a:ext cx="1703320" cy="7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Dust</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&amp;</a:t>
          </a:r>
          <a:r>
            <a:rPr lang="en-CA" sz="2400" kern="1200" dirty="0">
              <a:latin typeface="Franklin Gothic Book" panose="020B0503020102020204" pitchFamily="34" charset="0"/>
              <a:cs typeface="Arial" panose="020B0604020202020204" pitchFamily="34" charset="0"/>
            </a:rPr>
            <a:t> </a:t>
          </a:r>
          <a:r>
            <a:rPr lang="en-CA" sz="2000" kern="1200" dirty="0">
              <a:latin typeface="Franklin Gothic Book" panose="020B0503020102020204" pitchFamily="34" charset="0"/>
              <a:cs typeface="Arial" panose="020B0604020202020204" pitchFamily="34" charset="0"/>
            </a:rPr>
            <a:t>MOULD</a:t>
          </a:r>
          <a:endParaRPr lang="en-CA" sz="2400" kern="1200" dirty="0">
            <a:latin typeface="Franklin Gothic Book" panose="020B0503020102020204" pitchFamily="34" charset="0"/>
            <a:cs typeface="Arial" panose="020B0604020202020204" pitchFamily="34" charset="0"/>
          </a:endParaRPr>
        </a:p>
      </dsp:txBody>
      <dsp:txXfrm>
        <a:off x="2011868" y="2003659"/>
        <a:ext cx="1703320" cy="702619"/>
      </dsp:txXfrm>
    </dsp:sp>
    <dsp:sp modelId="{636573B5-AF71-4CC7-9417-E07461ACA2B4}">
      <dsp:nvSpPr>
        <dsp:cNvPr id="0" name=""/>
        <dsp:cNvSpPr/>
      </dsp:nvSpPr>
      <dsp:spPr>
        <a:xfrm>
          <a:off x="4455936" y="629609"/>
          <a:ext cx="1039025" cy="10390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C10A0-1BBF-4A31-B84E-2E2B74F66BCF}">
      <dsp:nvSpPr>
        <dsp:cNvPr id="0" name=""/>
        <dsp:cNvSpPr/>
      </dsp:nvSpPr>
      <dsp:spPr>
        <a:xfrm>
          <a:off x="4567664" y="727763"/>
          <a:ext cx="815519" cy="8155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26BDF-0F44-4BB8-8017-B94C1C75A309}">
      <dsp:nvSpPr>
        <dsp:cNvPr id="0" name=""/>
        <dsp:cNvSpPr/>
      </dsp:nvSpPr>
      <dsp:spPr>
        <a:xfrm>
          <a:off x="4123815" y="1992265"/>
          <a:ext cx="1703320" cy="7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Plastics</a:t>
          </a:r>
          <a:endParaRPr lang="en-US" sz="2400" kern="1200" dirty="0">
            <a:latin typeface="Franklin Gothic Book" panose="020B0503020102020204" pitchFamily="34" charset="0"/>
            <a:cs typeface="Arial" panose="020B0604020202020204" pitchFamily="34" charset="0"/>
          </a:endParaRPr>
        </a:p>
      </dsp:txBody>
      <dsp:txXfrm>
        <a:off x="4123815" y="1992265"/>
        <a:ext cx="1703320" cy="702619"/>
      </dsp:txXfrm>
    </dsp:sp>
    <dsp:sp modelId="{FF125469-6089-497A-8AF8-3C5A5F2AF087}">
      <dsp:nvSpPr>
        <dsp:cNvPr id="0" name=""/>
        <dsp:cNvSpPr/>
      </dsp:nvSpPr>
      <dsp:spPr>
        <a:xfrm>
          <a:off x="6567713" y="629609"/>
          <a:ext cx="1039025" cy="1039025"/>
        </a:xfrm>
        <a:prstGeom prst="ellipse">
          <a:avLst/>
        </a:prstGeom>
        <a:solidFill>
          <a:srgbClr val="83C1E3"/>
        </a:solidFill>
        <a:ln>
          <a:noFill/>
        </a:ln>
        <a:effectLst/>
      </dsp:spPr>
      <dsp:style>
        <a:lnRef idx="0">
          <a:scrgbClr r="0" g="0" b="0"/>
        </a:lnRef>
        <a:fillRef idx="1">
          <a:scrgbClr r="0" g="0" b="0"/>
        </a:fillRef>
        <a:effectRef idx="0">
          <a:scrgbClr r="0" g="0" b="0"/>
        </a:effectRef>
        <a:fontRef idx="minor"/>
      </dsp:style>
    </dsp:sp>
    <dsp:sp modelId="{92F43B0F-3B39-41A8-882E-C874A2513505}">
      <dsp:nvSpPr>
        <dsp:cNvPr id="0" name=""/>
        <dsp:cNvSpPr/>
      </dsp:nvSpPr>
      <dsp:spPr>
        <a:xfrm>
          <a:off x="6708609" y="756951"/>
          <a:ext cx="757143" cy="7571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06066-7663-45CE-BEE6-FB1F0EBC2144}">
      <dsp:nvSpPr>
        <dsp:cNvPr id="0" name=""/>
        <dsp:cNvSpPr/>
      </dsp:nvSpPr>
      <dsp:spPr>
        <a:xfrm>
          <a:off x="6295481" y="1992265"/>
          <a:ext cx="1703320" cy="7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Foods</a:t>
          </a:r>
          <a:endParaRPr lang="en-US" sz="2400" kern="1200" dirty="0">
            <a:latin typeface="Franklin Gothic Book" panose="020B0503020102020204" pitchFamily="34" charset="0"/>
            <a:cs typeface="Arial" panose="020B0604020202020204" pitchFamily="34" charset="0"/>
          </a:endParaRPr>
        </a:p>
      </dsp:txBody>
      <dsp:txXfrm>
        <a:off x="6295481" y="1992265"/>
        <a:ext cx="1703320" cy="702619"/>
      </dsp:txXfrm>
    </dsp:sp>
    <dsp:sp modelId="{2A7270F5-0EFF-4EFB-9C45-9DB774EDADF2}">
      <dsp:nvSpPr>
        <dsp:cNvPr id="0" name=""/>
        <dsp:cNvSpPr/>
      </dsp:nvSpPr>
      <dsp:spPr>
        <a:xfrm>
          <a:off x="8728631" y="647240"/>
          <a:ext cx="1039025" cy="1039025"/>
        </a:xfrm>
        <a:prstGeom prst="ellipse">
          <a:avLst/>
        </a:prstGeom>
        <a:solidFill>
          <a:srgbClr val="67C840"/>
        </a:solidFill>
        <a:ln>
          <a:noFill/>
        </a:ln>
        <a:effectLst/>
      </dsp:spPr>
      <dsp:style>
        <a:lnRef idx="0">
          <a:scrgbClr r="0" g="0" b="0"/>
        </a:lnRef>
        <a:fillRef idx="1">
          <a:scrgbClr r="0" g="0" b="0"/>
        </a:fillRef>
        <a:effectRef idx="0">
          <a:scrgbClr r="0" g="0" b="0"/>
        </a:effectRef>
        <a:fontRef idx="minor"/>
      </dsp:style>
    </dsp:sp>
    <dsp:sp modelId="{32DFB1B0-2BE4-48B8-96BB-B361E9D9143E}">
      <dsp:nvSpPr>
        <dsp:cNvPr id="0" name=""/>
        <dsp:cNvSpPr/>
      </dsp:nvSpPr>
      <dsp:spPr>
        <a:xfrm>
          <a:off x="8706846" y="611977"/>
          <a:ext cx="1082594" cy="110955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B1811-9DF6-4B64-9F5D-1A726AD07B83}">
      <dsp:nvSpPr>
        <dsp:cNvPr id="0" name=""/>
        <dsp:cNvSpPr/>
      </dsp:nvSpPr>
      <dsp:spPr>
        <a:xfrm>
          <a:off x="8006023" y="2009897"/>
          <a:ext cx="2484241" cy="7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CA" sz="2000" kern="1200" dirty="0">
              <a:latin typeface="Franklin Gothic Book" panose="020B0503020102020204" pitchFamily="34" charset="0"/>
              <a:cs typeface="Arial" panose="020B0604020202020204" pitchFamily="34" charset="0"/>
            </a:rPr>
            <a:t>Personal Care Products</a:t>
          </a:r>
          <a:endParaRPr lang="en-US" sz="2000" kern="1200" dirty="0">
            <a:latin typeface="Franklin Gothic Book" panose="020B0503020102020204" pitchFamily="34" charset="0"/>
            <a:cs typeface="Arial" panose="020B0604020202020204" pitchFamily="34" charset="0"/>
          </a:endParaRPr>
        </a:p>
      </dsp:txBody>
      <dsp:txXfrm>
        <a:off x="8006023" y="2009897"/>
        <a:ext cx="2484241" cy="70261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44EDAB-8BE4-47EF-8347-FF0E73706D61}" type="datetimeFigureOut">
              <a:rPr lang="en-CA" smtClean="0"/>
              <a:t>2021-04-12</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EC86AE-9A49-40F4-B2BA-D7F32AA0C8B4}" type="slidenum">
              <a:rPr lang="en-CA" smtClean="0"/>
              <a:t>‹#›</a:t>
            </a:fld>
            <a:endParaRPr lang="en-CA"/>
          </a:p>
        </p:txBody>
      </p:sp>
    </p:spTree>
    <p:extLst>
      <p:ext uri="{BB962C8B-B14F-4D97-AF65-F5344CB8AC3E}">
        <p14:creationId xmlns:p14="http://schemas.microsoft.com/office/powerpoint/2010/main" val="331315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a:t>
            </a:fld>
            <a:endParaRPr lang="en-CA"/>
          </a:p>
        </p:txBody>
      </p:sp>
    </p:spTree>
    <p:extLst>
      <p:ext uri="{BB962C8B-B14F-4D97-AF65-F5344CB8AC3E}">
        <p14:creationId xmlns:p14="http://schemas.microsoft.com/office/powerpoint/2010/main" val="374243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Arial" panose="020B0604020202020204" pitchFamily="34" charset="0"/>
              </a:rPr>
              <a:t>The Main sources of poor air quality indoors include</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Cigarette/vape/cannabis smoke</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Wood stoves, wood and oil </a:t>
            </a:r>
            <a:r>
              <a:rPr lang="en-CA" dirty="0" smtClean="0">
                <a:cs typeface="Arial" panose="020B0604020202020204" pitchFamily="34" charset="0"/>
              </a:rPr>
              <a:t>furnaces </a:t>
            </a:r>
            <a:r>
              <a:rPr lang="en-CA" dirty="0">
                <a:cs typeface="Arial" panose="020B0604020202020204" pitchFamily="34" charset="0"/>
              </a:rPr>
              <a:t>inside your house</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Fragrances</a:t>
            </a:r>
          </a:p>
          <a:p>
            <a:pPr marL="815302" lvl="1"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Which includes things like </a:t>
            </a:r>
            <a:r>
              <a:rPr lang="en-CA" dirty="0" smtClean="0">
                <a:cs typeface="Arial" panose="020B0604020202020204" pitchFamily="34" charset="0"/>
              </a:rPr>
              <a:t>scented </a:t>
            </a:r>
            <a:r>
              <a:rPr lang="en-CA" dirty="0">
                <a:cs typeface="Arial" panose="020B0604020202020204" pitchFamily="34" charset="0"/>
              </a:rPr>
              <a:t>cosmetics and personal care products, cleaners, air fresheners, and candles</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Chemical cleaners used in the house</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Pesticides from the lawn and garden and used in the house (Raid, etc.)</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Radon gas and carbon monoxide</a:t>
            </a:r>
          </a:p>
          <a:p>
            <a:pPr marL="349415" indent="-349415" defTabSz="931774">
              <a:lnSpc>
                <a:spcPct val="120000"/>
              </a:lnSpc>
              <a:spcBef>
                <a:spcPts val="1019"/>
              </a:spcBef>
              <a:buSzPct val="100000"/>
              <a:buFont typeface="Arial" panose="020B0604020202020204" pitchFamily="34" charset="0"/>
              <a:buChar char="•"/>
            </a:pPr>
            <a:r>
              <a:rPr lang="en-CA" dirty="0">
                <a:cs typeface="Arial" panose="020B0604020202020204" pitchFamily="34" charset="0"/>
              </a:rPr>
              <a:t>And mould</a:t>
            </a:r>
          </a:p>
        </p:txBody>
      </p:sp>
      <p:sp>
        <p:nvSpPr>
          <p:cNvPr id="4" name="Slide Number Placeholder 3"/>
          <p:cNvSpPr>
            <a:spLocks noGrp="1"/>
          </p:cNvSpPr>
          <p:nvPr>
            <p:ph type="sldNum" sz="quarter" idx="10"/>
          </p:nvPr>
        </p:nvSpPr>
        <p:spPr/>
        <p:txBody>
          <a:bodyPr/>
          <a:lstStyle/>
          <a:p>
            <a:fld id="{CAEC86AE-9A49-40F4-B2BA-D7F32AA0C8B4}" type="slidenum">
              <a:rPr lang="en-CA" smtClean="0"/>
              <a:t>10</a:t>
            </a:fld>
            <a:endParaRPr lang="en-CA"/>
          </a:p>
        </p:txBody>
      </p:sp>
    </p:spTree>
    <p:extLst>
      <p:ext uri="{BB962C8B-B14F-4D97-AF65-F5344CB8AC3E}">
        <p14:creationId xmlns:p14="http://schemas.microsoft.com/office/powerpoint/2010/main" val="195644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It’s pretty straightforward to minimize your exposure to smoke. If someone in</a:t>
            </a:r>
            <a:r>
              <a:rPr lang="en-CA" baseline="0" dirty="0"/>
              <a:t> your residence smokes, always make sure that smoking takes place outside the residence and away from doors and windows so that the people indoors are not exposed. Of course, quitting is the best course of action for you and your household. For some, the money-saving factor of quitting can be highly motivational</a:t>
            </a:r>
            <a:r>
              <a:rPr lang="en-CA" baseline="0" dirty="0" smtClean="0"/>
              <a:t>. If you want to quit smoking and are struggling, ask your doctor for help.</a:t>
            </a:r>
            <a:endParaRPr lang="en-CA" baseline="0" dirty="0"/>
          </a:p>
          <a:p>
            <a:pPr defTabSz="931774">
              <a:defRPr/>
            </a:pPr>
            <a:r>
              <a:rPr lang="en-CA" baseline="0" dirty="0"/>
              <a:t>Health experts </a:t>
            </a:r>
            <a:r>
              <a:rPr lang="en-CA" baseline="0" dirty="0" smtClean="0"/>
              <a:t>recommend that you not </a:t>
            </a:r>
            <a:r>
              <a:rPr lang="en-CA" baseline="0" dirty="0"/>
              <a:t>burn wood </a:t>
            </a:r>
            <a:r>
              <a:rPr lang="en-CA" baseline="0" dirty="0" smtClean="0"/>
              <a:t>either inside </a:t>
            </a:r>
            <a:r>
              <a:rPr lang="en-CA" baseline="0" dirty="0"/>
              <a:t>your home as a source of heat, </a:t>
            </a:r>
            <a:r>
              <a:rPr lang="en-CA" baseline="0" dirty="0" smtClean="0"/>
              <a:t>for cooking, or outside for bonfires. </a:t>
            </a:r>
            <a:r>
              <a:rPr lang="en-CA" baseline="0" dirty="0"/>
              <a:t>If you </a:t>
            </a:r>
            <a:r>
              <a:rPr lang="en-CA" baseline="0" dirty="0" smtClean="0"/>
              <a:t>must use wood </a:t>
            </a:r>
            <a:r>
              <a:rPr lang="en-CA" baseline="0" dirty="0"/>
              <a:t>as fuel, </a:t>
            </a:r>
            <a:r>
              <a:rPr lang="en-CA" baseline="0" dirty="0" smtClean="0"/>
              <a:t>it’s </a:t>
            </a:r>
            <a:r>
              <a:rPr lang="en-CA" baseline="0" dirty="0"/>
              <a:t>important to use an efficient, certified model of woodstove. </a:t>
            </a:r>
            <a:r>
              <a:rPr lang="en-CA" baseline="0" dirty="0" smtClean="0"/>
              <a:t>Have your woodstove cleaned and inspected for safety and efficiency</a:t>
            </a:r>
            <a:r>
              <a:rPr lang="en-CA" baseline="0" dirty="0"/>
              <a:t>. </a:t>
            </a:r>
            <a:r>
              <a:rPr lang="en-CA" baseline="0" dirty="0" smtClean="0"/>
              <a:t>If you see any smoke coming from the chimney, you are wasting money.</a:t>
            </a:r>
            <a:r>
              <a:rPr lang="en-CA" dirty="0" smtClean="0"/>
              <a:t> </a:t>
            </a:r>
            <a:r>
              <a:rPr lang="en-CA" dirty="0"/>
              <a:t>Smoke</a:t>
            </a:r>
            <a:r>
              <a:rPr lang="en-CA" baseline="0" dirty="0"/>
              <a:t> is a product of incomplete </a:t>
            </a:r>
            <a:r>
              <a:rPr lang="en-CA" baseline="0" dirty="0" smtClean="0"/>
              <a:t>combustion. </a:t>
            </a:r>
            <a:r>
              <a:rPr lang="en-CA" baseline="0" dirty="0"/>
              <a:t>By learning how to “burn it hot” you can learn different ways to maximize the amount of heat out of your fuel and get the biggest bank for your buck. </a:t>
            </a:r>
          </a:p>
          <a:p>
            <a:endParaRPr lang="en-CA" baseline="0" dirty="0" smtClean="0"/>
          </a:p>
          <a:p>
            <a:r>
              <a:rPr lang="en-CA" baseline="0" dirty="0" smtClean="0"/>
              <a:t>Source: Code of Practice for Residential Wood Burning Appliances- https://www.ccme.ca/files/Resources/air/wood_burning/pn_1479_wood_burning_code_eng.pdf</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11</a:t>
            </a:fld>
            <a:endParaRPr lang="en-CA"/>
          </a:p>
        </p:txBody>
      </p:sp>
    </p:spTree>
    <p:extLst>
      <p:ext uri="{BB962C8B-B14F-4D97-AF65-F5344CB8AC3E}">
        <p14:creationId xmlns:p14="http://schemas.microsoft.com/office/powerpoint/2010/main" val="3904174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may not have heard of</a:t>
            </a:r>
            <a:r>
              <a:rPr lang="en-CA" baseline="0" dirty="0"/>
              <a:t> Radon gas. It’s a naturally occurring radioactive gas. </a:t>
            </a:r>
            <a:r>
              <a:rPr lang="en-CA" baseline="0" dirty="0" smtClean="0"/>
              <a:t>It </a:t>
            </a:r>
            <a:r>
              <a:rPr lang="en-CA" baseline="0" dirty="0"/>
              <a:t>enters buildings through small cracks in the foundation and around pipes that come through the floors or </a:t>
            </a:r>
            <a:r>
              <a:rPr lang="en-CA" baseline="0" dirty="0" smtClean="0"/>
              <a:t>walls. </a:t>
            </a:r>
            <a:r>
              <a:rPr lang="en-CA" baseline="0" dirty="0"/>
              <a:t>Every building will have radon in it, </a:t>
            </a:r>
            <a:r>
              <a:rPr lang="en-CA" baseline="0" dirty="0" smtClean="0"/>
              <a:t>so you need to know how much radon there is. </a:t>
            </a:r>
            <a:endParaRPr lang="en-CA" baseline="0" dirty="0"/>
          </a:p>
          <a:p>
            <a:r>
              <a:rPr lang="en-CA" baseline="0" dirty="0"/>
              <a:t>Radon gas is the leading cause of lung cancer in </a:t>
            </a:r>
            <a:r>
              <a:rPr lang="en-CA" baseline="0" dirty="0" smtClean="0"/>
              <a:t>non-smokers.</a:t>
            </a:r>
          </a:p>
          <a:p>
            <a:r>
              <a:rPr lang="en-CA" baseline="0" dirty="0" smtClean="0"/>
              <a:t>Radon </a:t>
            </a:r>
            <a:r>
              <a:rPr lang="en-CA" baseline="0" dirty="0"/>
              <a:t>gas is sneaky because it has no smell, taste or colour. It doesn’t cause headaches or any other short term symptoms no many how much radon is present. It </a:t>
            </a:r>
            <a:r>
              <a:rPr lang="en-CA" baseline="0" dirty="0" smtClean="0"/>
              <a:t>may </a:t>
            </a:r>
            <a:r>
              <a:rPr lang="en-CA" baseline="0" dirty="0"/>
              <a:t>take years </a:t>
            </a:r>
            <a:r>
              <a:rPr lang="en-CA" baseline="0" dirty="0" smtClean="0"/>
              <a:t>of exposure to cause cancer</a:t>
            </a:r>
            <a:r>
              <a:rPr lang="en-CA" baseline="0" dirty="0"/>
              <a:t>. So the only way to know </a:t>
            </a:r>
            <a:r>
              <a:rPr lang="en-CA" baseline="0" dirty="0" smtClean="0"/>
              <a:t>how much radon your </a:t>
            </a:r>
            <a:r>
              <a:rPr lang="en-CA" baseline="0" dirty="0"/>
              <a:t>home has </a:t>
            </a:r>
            <a:r>
              <a:rPr lang="en-CA" baseline="0" dirty="0" smtClean="0"/>
              <a:t>is </a:t>
            </a:r>
            <a:r>
              <a:rPr lang="en-CA" baseline="0" dirty="0"/>
              <a:t>to test for it. </a:t>
            </a:r>
          </a:p>
          <a:p>
            <a:r>
              <a:rPr lang="en-CA" baseline="0" dirty="0"/>
              <a:t>It is really easy to test for radon. Contact </a:t>
            </a:r>
            <a:r>
              <a:rPr lang="en-CA" baseline="0" dirty="0" smtClean="0"/>
              <a:t>home building supply stores, radon specialists and technicians, and your </a:t>
            </a:r>
            <a:r>
              <a:rPr lang="en-CA" baseline="0" dirty="0"/>
              <a:t>local Lung Association, where they sell affordable test kits that you can send to a lab to find out your results</a:t>
            </a:r>
            <a:r>
              <a:rPr lang="en-CA" baseline="0" dirty="0" smtClean="0"/>
              <a:t>.</a:t>
            </a:r>
          </a:p>
          <a:p>
            <a:r>
              <a:rPr lang="en-CA" baseline="0" dirty="0" smtClean="0"/>
              <a:t>The guideline for radon is 200Bq/m^3 (</a:t>
            </a:r>
            <a:r>
              <a:rPr lang="en-CA" baseline="0" dirty="0" err="1" smtClean="0"/>
              <a:t>becquerels</a:t>
            </a:r>
            <a:r>
              <a:rPr lang="en-CA" baseline="0" dirty="0" smtClean="0"/>
              <a:t> per cubic metre). If your level is close or over 200 </a:t>
            </a:r>
            <a:r>
              <a:rPr lang="en-CA" baseline="0" dirty="0" err="1" smtClean="0"/>
              <a:t>Bq</a:t>
            </a:r>
            <a:r>
              <a:rPr lang="en-CA" baseline="0" dirty="0" smtClean="0"/>
              <a:t>/m^3, you should have a radon technician install a depressurization system in your foundation.</a:t>
            </a:r>
          </a:p>
          <a:p>
            <a:endParaRPr lang="en-CA" baseline="0" dirty="0" smtClean="0"/>
          </a:p>
          <a:p>
            <a:r>
              <a:rPr lang="en-CA" baseline="0" dirty="0" smtClean="0"/>
              <a:t>Source: Health Canada- https://www.canada.ca/en/health-canada/services/health-risks-safety/radiation/radon.html</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12</a:t>
            </a:fld>
            <a:endParaRPr lang="en-CA"/>
          </a:p>
        </p:txBody>
      </p:sp>
    </p:spTree>
    <p:extLst>
      <p:ext uri="{BB962C8B-B14F-4D97-AF65-F5344CB8AC3E}">
        <p14:creationId xmlns:p14="http://schemas.microsoft.com/office/powerpoint/2010/main" val="59930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Scented products contribute</a:t>
            </a:r>
            <a:r>
              <a:rPr lang="en-CA" baseline="0" dirty="0"/>
              <a:t> to indoor air pollution. Scents in products can be made up of hundreds of chemicals that can be harmful to us. And so we recommend that you avoid scented products all together. There are usually many unscented options available </a:t>
            </a:r>
            <a:r>
              <a:rPr lang="en-CA" baseline="0" dirty="0" smtClean="0"/>
              <a:t>in stores. </a:t>
            </a:r>
            <a:r>
              <a:rPr lang="en-CA" baseline="0" dirty="0"/>
              <a:t>But make sure to check the ingredients list for “fragrance” or “</a:t>
            </a:r>
            <a:r>
              <a:rPr lang="en-CA" baseline="0" dirty="0" err="1"/>
              <a:t>parfum</a:t>
            </a:r>
            <a:r>
              <a:rPr lang="en-CA" baseline="0" dirty="0"/>
              <a:t>” even if the label says “unscented”. </a:t>
            </a:r>
          </a:p>
          <a:p>
            <a:r>
              <a:rPr lang="en-CA" baseline="0" dirty="0"/>
              <a:t>Common scented items we </a:t>
            </a:r>
            <a:r>
              <a:rPr lang="en-CA" baseline="0" dirty="0" smtClean="0"/>
              <a:t>use include cosmetics</a:t>
            </a:r>
            <a:r>
              <a:rPr lang="en-CA" baseline="0" dirty="0"/>
              <a:t>, skin </a:t>
            </a:r>
            <a:r>
              <a:rPr lang="en-CA" baseline="0" dirty="0" smtClean="0"/>
              <a:t>care products, </a:t>
            </a:r>
            <a:r>
              <a:rPr lang="en-CA" baseline="0" dirty="0"/>
              <a:t>shampoo, feminine hygiene products, and even trash and pet clean-up bags!	</a:t>
            </a:r>
          </a:p>
          <a:p>
            <a:r>
              <a:rPr lang="en-CA" dirty="0"/>
              <a:t>Laundry products including detergents, fabric softener, and dryer sheets,</a:t>
            </a:r>
            <a:endParaRPr lang="en-CA" dirty="0">
              <a:solidFill>
                <a:srgbClr val="FF0000"/>
              </a:solidFill>
            </a:endParaRPr>
          </a:p>
          <a:p>
            <a:r>
              <a:rPr lang="en-CA" dirty="0"/>
              <a:t>And</a:t>
            </a:r>
            <a:r>
              <a:rPr lang="en-CA" baseline="0" dirty="0"/>
              <a:t> home c</a:t>
            </a:r>
            <a:r>
              <a:rPr lang="en-CA" dirty="0"/>
              <a:t>leaning products like dish soap, Windex, and all-purpose </a:t>
            </a:r>
            <a:r>
              <a:rPr lang="en-CA" dirty="0" smtClean="0"/>
              <a:t>cleaner</a:t>
            </a:r>
            <a:r>
              <a:rPr lang="en-CA" baseline="0" dirty="0" smtClean="0"/>
              <a:t> all can contain fragrances.</a:t>
            </a:r>
            <a:endParaRPr lang="en-CA" dirty="0"/>
          </a:p>
          <a:p>
            <a:endParaRPr lang="en-CA" dirty="0"/>
          </a:p>
          <a:p>
            <a:r>
              <a:rPr lang="en-CA" dirty="0"/>
              <a:t>Avoid air fresheners, incense, and scented</a:t>
            </a:r>
            <a:r>
              <a:rPr lang="en-CA" baseline="0" dirty="0"/>
              <a:t> candles. This also includes car air fresheners and t</a:t>
            </a:r>
            <a:r>
              <a:rPr lang="en-CA" dirty="0"/>
              <a:t>hose electric machines that heat</a:t>
            </a:r>
            <a:r>
              <a:rPr lang="en-CA" baseline="0" dirty="0"/>
              <a:t> </a:t>
            </a:r>
            <a:r>
              <a:rPr lang="en-CA" dirty="0"/>
              <a:t>scented wax. If you are using a scented product to cover up</a:t>
            </a:r>
            <a:r>
              <a:rPr lang="en-CA" baseline="0" dirty="0"/>
              <a:t> an unpleasant smell, it’s more important to find out what that smell is and correct it. </a:t>
            </a:r>
            <a:r>
              <a:rPr lang="en-CA" baseline="0" dirty="0" smtClean="0"/>
              <a:t>Cleaning the source of the smell and opening </a:t>
            </a:r>
            <a:r>
              <a:rPr lang="en-CA" baseline="0" dirty="0"/>
              <a:t>a window </a:t>
            </a:r>
            <a:r>
              <a:rPr lang="en-CA" baseline="0" dirty="0" smtClean="0"/>
              <a:t>can effectively </a:t>
            </a:r>
            <a:r>
              <a:rPr lang="en-CA" baseline="0" dirty="0"/>
              <a:t>disperse an unpleasant smell. </a:t>
            </a:r>
            <a:endParaRPr lang="en-CA" baseline="0" dirty="0" smtClean="0"/>
          </a:p>
          <a:p>
            <a:endParaRPr lang="en-CA" baseline="0" dirty="0" smtClean="0"/>
          </a:p>
          <a:p>
            <a:r>
              <a:rPr lang="en-CA" baseline="0" dirty="0" smtClean="0"/>
              <a:t>Source: David Suzuki on Fragrances- https://davidsuzuki.org/queen-of-green/dirty-dozen-parfum-fragrance/</a:t>
            </a:r>
          </a:p>
          <a:p>
            <a:r>
              <a:rPr lang="en-CA" baseline="0" dirty="0" smtClean="0"/>
              <a:t>Home made unscented cleaners- https://davidsuzuki.org/wp-content/uploads/2017/10/queen-of-green-green-cleaning-recipes.pdf</a:t>
            </a:r>
          </a:p>
          <a:p>
            <a:pPr marL="171450" indent="-171450">
              <a:buFontTx/>
              <a:buChar char="-"/>
            </a:pPr>
            <a:r>
              <a:rPr lang="en-CA" baseline="0" dirty="0" smtClean="0"/>
              <a:t>https://www.lesstoxicguide.ca/index.asp?fetch=household</a:t>
            </a:r>
          </a:p>
          <a:p>
            <a:pPr marL="171450" indent="-171450">
              <a:buFontTx/>
              <a:buChar char="-"/>
            </a:pPr>
            <a:r>
              <a:rPr lang="en-CA" dirty="0" smtClean="0"/>
              <a:t>https://www.ewg.org/guides/cleaners/content/cleaners_and_health/</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13</a:t>
            </a:fld>
            <a:endParaRPr lang="en-CA"/>
          </a:p>
        </p:txBody>
      </p:sp>
    </p:spTree>
    <p:extLst>
      <p:ext uri="{BB962C8B-B14F-4D97-AF65-F5344CB8AC3E}">
        <p14:creationId xmlns:p14="http://schemas.microsoft.com/office/powerpoint/2010/main" val="1679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We’re talking about having bad odours in the house, so let’s talk about household cleaning.</a:t>
            </a:r>
            <a:r>
              <a:rPr lang="en-CA" baseline="0" dirty="0"/>
              <a:t> We’ll start with dust!</a:t>
            </a:r>
          </a:p>
          <a:p>
            <a:r>
              <a:rPr lang="en-CA" baseline="0" dirty="0"/>
              <a:t>So first, What is dust? It’s actually a little bit of everything. It has bits of dead skin, hairs, soil that was brought into the house on shoes, it could have fungal spores or pollen from outdoors. There can be chemical residues and </a:t>
            </a:r>
            <a:r>
              <a:rPr lang="en-CA" baseline="0" dirty="0" smtClean="0"/>
              <a:t>particles from the deterioration </a:t>
            </a:r>
            <a:r>
              <a:rPr lang="en-CA" baseline="0" dirty="0"/>
              <a:t>of the items in your home. </a:t>
            </a:r>
            <a:r>
              <a:rPr lang="en-CA" baseline="0" dirty="0" smtClean="0"/>
              <a:t>What toxic chemicals are in your household items?</a:t>
            </a:r>
          </a:p>
          <a:p>
            <a:endParaRPr lang="en-CA" baseline="0" dirty="0" smtClean="0"/>
          </a:p>
          <a:p>
            <a:r>
              <a:rPr lang="en-CA" baseline="0" dirty="0" smtClean="0"/>
              <a:t>Source: Health Canada on dust- https://www.canada.ca/en/health-canada/services/chemicals-product-safety/dust-mites.html</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14</a:t>
            </a:fld>
            <a:endParaRPr lang="en-CA"/>
          </a:p>
        </p:txBody>
      </p:sp>
    </p:spTree>
    <p:extLst>
      <p:ext uri="{BB962C8B-B14F-4D97-AF65-F5344CB8AC3E}">
        <p14:creationId xmlns:p14="http://schemas.microsoft.com/office/powerpoint/2010/main" val="237711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Couches, carpets, and TVs could </a:t>
            </a:r>
            <a:r>
              <a:rPr lang="en-CA" baseline="0" dirty="0"/>
              <a:t>be coated with flame retardants, it may have some phthalates, there may be pesticides that come into your house on shoes. Maybe you are bringing in lead, mercury, or arsenic from the soil on your shoes as well. All these can end up as part of the dust in your home.</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15</a:t>
            </a:fld>
            <a:endParaRPr lang="en-CA"/>
          </a:p>
        </p:txBody>
      </p:sp>
    </p:spTree>
    <p:extLst>
      <p:ext uri="{BB962C8B-B14F-4D97-AF65-F5344CB8AC3E}">
        <p14:creationId xmlns:p14="http://schemas.microsoft.com/office/powerpoint/2010/main" val="20892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a:t>
            </a:r>
            <a:r>
              <a:rPr lang="en-CA" baseline="0" dirty="0"/>
              <a:t> s</a:t>
            </a:r>
            <a:r>
              <a:rPr lang="en-CA" dirty="0"/>
              <a:t>uper easy way to minimize</a:t>
            </a:r>
            <a:r>
              <a:rPr lang="en-CA" baseline="0" dirty="0"/>
              <a:t> the toxic chemicals in your dust at home is to remove your footwear at the door. Keep your outdoor shoes at the door. If you’re the type of person who likes to wear shoes indoors, just keep a separate pair of shoes that you wear at home.</a:t>
            </a:r>
            <a:endParaRPr lang="en-CA" dirty="0"/>
          </a:p>
          <a:p>
            <a:r>
              <a:rPr lang="en-CA" dirty="0"/>
              <a:t>Dusting</a:t>
            </a:r>
            <a:r>
              <a:rPr lang="en-CA" baseline="0" dirty="0"/>
              <a:t> regularly of course will minimize the dust buildup. And all you need is a damp cloth, you don’t need any fancy sprays.</a:t>
            </a:r>
            <a:endParaRPr lang="en-CA" dirty="0"/>
          </a:p>
          <a:p>
            <a:r>
              <a:rPr lang="en-CA" dirty="0"/>
              <a:t>-When vacuuming</a:t>
            </a:r>
            <a:r>
              <a:rPr lang="en-CA" baseline="0" dirty="0"/>
              <a:t> it is best to have a HEPA filter or a central vacuum. HEPA stands for High </a:t>
            </a:r>
            <a:r>
              <a:rPr lang="en-CA" baseline="0" dirty="0" smtClean="0"/>
              <a:t>Efficiency </a:t>
            </a:r>
            <a:r>
              <a:rPr lang="en-CA" baseline="0" dirty="0"/>
              <a:t>P</a:t>
            </a:r>
            <a:r>
              <a:rPr lang="en-CA" baseline="0" dirty="0" smtClean="0"/>
              <a:t>articulate </a:t>
            </a:r>
            <a:r>
              <a:rPr lang="en-CA" baseline="0" dirty="0"/>
              <a:t>A</a:t>
            </a:r>
            <a:r>
              <a:rPr lang="en-CA" baseline="0" dirty="0" smtClean="0"/>
              <a:t>ir</a:t>
            </a:r>
            <a:r>
              <a:rPr lang="en-CA" baseline="0" dirty="0"/>
              <a:t>. And also </a:t>
            </a:r>
            <a:r>
              <a:rPr lang="en-CA" baseline="0" dirty="0" smtClean="0"/>
              <a:t>wet </a:t>
            </a:r>
            <a:r>
              <a:rPr lang="en-CA" baseline="0" dirty="0"/>
              <a:t>mop with water, again you don’t need added products to pick up the dust in your home. If you have small, crawling kids it’s best to do this more often. Kids spend more of their time on the floor where dust </a:t>
            </a:r>
            <a:r>
              <a:rPr lang="en-CA" baseline="0" dirty="0" smtClean="0"/>
              <a:t>accumulates. </a:t>
            </a:r>
            <a:r>
              <a:rPr lang="en-CA" baseline="0" dirty="0"/>
              <a:t>And they are very likely to put things they find in their mouths.</a:t>
            </a:r>
          </a:p>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16</a:t>
            </a:fld>
            <a:endParaRPr lang="en-CA"/>
          </a:p>
        </p:txBody>
      </p:sp>
    </p:spTree>
    <p:extLst>
      <p:ext uri="{BB962C8B-B14F-4D97-AF65-F5344CB8AC3E}">
        <p14:creationId xmlns:p14="http://schemas.microsoft.com/office/powerpoint/2010/main" val="216906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a:t>
            </a:r>
            <a:r>
              <a:rPr lang="en-CA" baseline="0" dirty="0"/>
              <a:t> the best ways to reduce dust is to remove clutter from your home. This will make dusting </a:t>
            </a:r>
            <a:r>
              <a:rPr lang="en-CA" baseline="0" dirty="0" smtClean="0"/>
              <a:t>easier. </a:t>
            </a:r>
            <a:endParaRPr lang="en-CA" baseline="0" dirty="0"/>
          </a:p>
          <a:p>
            <a:r>
              <a:rPr lang="en-CA" baseline="0" dirty="0"/>
              <a:t>Nick-knacks or rarely used items can be stored in a closed bin or cabinet so that they aren’t collecting dust.</a:t>
            </a:r>
          </a:p>
          <a:p>
            <a:r>
              <a:rPr lang="en-CA" baseline="0" dirty="0"/>
              <a:t>Dusting under furniture and electronics is important. Furniture and electronics usually contain flame retardants which are hazardous to our health, so we want to pick that up before it moves around the house.</a:t>
            </a:r>
          </a:p>
          <a:p>
            <a:r>
              <a:rPr lang="en-CA" baseline="0" dirty="0"/>
              <a:t>If you’re doing some deep cleaning, make sure to move your bigger furniture pieces to vacuum and wet mop behind and under them. Move the bookshelf, dresser, couch, </a:t>
            </a:r>
            <a:r>
              <a:rPr lang="en-CA" baseline="0" dirty="0" err="1"/>
              <a:t>etc</a:t>
            </a:r>
            <a:r>
              <a:rPr lang="en-CA" baseline="0" dirty="0"/>
              <a:t> to pick up the dust that’s been hiding for a longer period of time.</a:t>
            </a:r>
            <a:endParaRPr lang="en-CA" dirty="0"/>
          </a:p>
          <a:p>
            <a:endParaRPr lang="en-CA" dirty="0"/>
          </a:p>
          <a:p>
            <a:r>
              <a:rPr lang="en-CA" dirty="0"/>
              <a:t>-remove older carpets from your home if possible.  You don’t need to replace them with an expensive floor, you can paint the plywood underneath with low emission paint!</a:t>
            </a:r>
          </a:p>
          <a:p>
            <a:pPr defTabSz="931774">
              <a:defRPr/>
            </a:pPr>
            <a:endParaRPr lang="en-CA" baseline="0" dirty="0"/>
          </a:p>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17</a:t>
            </a:fld>
            <a:endParaRPr lang="en-CA"/>
          </a:p>
        </p:txBody>
      </p:sp>
    </p:spTree>
    <p:extLst>
      <p:ext uri="{BB962C8B-B14F-4D97-AF65-F5344CB8AC3E}">
        <p14:creationId xmlns:p14="http://schemas.microsoft.com/office/powerpoint/2010/main" val="189278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mn-lt"/>
                <a:cs typeface="Arial" panose="020B0604020202020204" pitchFamily="34" charset="0"/>
              </a:rPr>
              <a:t>Mould is always present inside your home, but excessive mould is a bit more obvious than most of the toxic substances we’ve been talking about. </a:t>
            </a:r>
          </a:p>
          <a:p>
            <a:pPr marL="465887" indent="-465887">
              <a:buFont typeface="Arial" panose="020B0604020202020204" pitchFamily="34" charset="0"/>
              <a:buChar char="•"/>
            </a:pPr>
            <a:r>
              <a:rPr lang="en-CA" dirty="0">
                <a:latin typeface="+mn-lt"/>
                <a:cs typeface="Arial" panose="020B0604020202020204" pitchFamily="34" charset="0"/>
              </a:rPr>
              <a:t>If you see or smell mould in your home, don’t ignore it. Take action immediately. And in just a couple of slides, we’ll discuss some actions you can take.</a:t>
            </a:r>
          </a:p>
          <a:p>
            <a:pPr marL="465887" indent="-465887">
              <a:buFont typeface="Arial" panose="020B0604020202020204" pitchFamily="34" charset="0"/>
              <a:buChar char="•"/>
            </a:pPr>
            <a:endParaRPr lang="en-CA" dirty="0">
              <a:latin typeface="+mn-lt"/>
              <a:cs typeface="Arial" panose="020B0604020202020204" pitchFamily="34" charset="0"/>
            </a:endParaRPr>
          </a:p>
          <a:p>
            <a:pPr marL="465887" indent="-465887">
              <a:buFont typeface="Arial" panose="020B0604020202020204" pitchFamily="34" charset="0"/>
              <a:buChar char="•"/>
            </a:pPr>
            <a:r>
              <a:rPr lang="en-CA" dirty="0">
                <a:latin typeface="+mn-lt"/>
                <a:cs typeface="Arial" panose="020B0604020202020204" pitchFamily="34" charset="0"/>
              </a:rPr>
              <a:t>Mould can be </a:t>
            </a:r>
            <a:r>
              <a:rPr lang="en-CA" dirty="0" smtClean="0">
                <a:latin typeface="+mn-lt"/>
                <a:cs typeface="Arial" panose="020B0604020202020204" pitchFamily="34" charset="0"/>
              </a:rPr>
              <a:t>hazardous </a:t>
            </a:r>
            <a:r>
              <a:rPr lang="en-CA" dirty="0">
                <a:latin typeface="+mn-lt"/>
                <a:cs typeface="Arial" panose="020B0604020202020204" pitchFamily="34" charset="0"/>
              </a:rPr>
              <a:t>to our health</a:t>
            </a:r>
          </a:p>
          <a:p>
            <a:pPr marL="465887" indent="-465887">
              <a:buFont typeface="Arial" panose="020B0604020202020204" pitchFamily="34" charset="0"/>
              <a:buChar char="•"/>
            </a:pPr>
            <a:endParaRPr lang="en-CA" dirty="0">
              <a:latin typeface="+mn-lt"/>
              <a:cs typeface="Arial" panose="020B0604020202020204" pitchFamily="34" charset="0"/>
            </a:endParaRPr>
          </a:p>
          <a:p>
            <a:pPr marL="465887" indent="-465887">
              <a:buFont typeface="Arial" panose="020B0604020202020204" pitchFamily="34" charset="0"/>
              <a:buChar char="•"/>
            </a:pPr>
            <a:r>
              <a:rPr lang="en-US" dirty="0">
                <a:latin typeface="+mn-lt"/>
                <a:cs typeface="Arial" panose="020B0604020202020204" pitchFamily="34" charset="0"/>
              </a:rPr>
              <a:t>For example, excessive and certain toxic types of </a:t>
            </a:r>
            <a:r>
              <a:rPr lang="en-US" dirty="0" err="1">
                <a:latin typeface="+mn-lt"/>
                <a:cs typeface="Arial" panose="020B0604020202020204" pitchFamily="34" charset="0"/>
              </a:rPr>
              <a:t>mould</a:t>
            </a:r>
            <a:r>
              <a:rPr lang="en-US" dirty="0">
                <a:latin typeface="+mn-lt"/>
                <a:cs typeface="Arial" panose="020B0604020202020204" pitchFamily="34" charset="0"/>
              </a:rPr>
              <a:t> in the home can cause: Eye, nose and throat irritation, coughing and phlegm build-up, wheezing and shortness of breath, eczema, and symptoms of asthma and allergic reactions</a:t>
            </a:r>
            <a:endParaRPr lang="en-CA" dirty="0">
              <a:latin typeface="+mn-lt"/>
              <a:cs typeface="Arial" panose="020B0604020202020204" pitchFamily="34" charset="0"/>
            </a:endParaRPr>
          </a:p>
          <a:p>
            <a:endParaRPr lang="en-CA" dirty="0" smtClean="0"/>
          </a:p>
          <a:p>
            <a:r>
              <a:rPr lang="en-CA" dirty="0" smtClean="0"/>
              <a:t>Source: Health Canada on Mould- https://www.canada.ca/en/health-canada/services/publications/healthy-living/residential-indoor-air-quality-guideline-moulds.html</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18</a:t>
            </a:fld>
            <a:endParaRPr lang="en-CA"/>
          </a:p>
        </p:txBody>
      </p:sp>
    </p:spTree>
    <p:extLst>
      <p:ext uri="{BB962C8B-B14F-4D97-AF65-F5344CB8AC3E}">
        <p14:creationId xmlns:p14="http://schemas.microsoft.com/office/powerpoint/2010/main" val="187084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You’re likely to find mould in basements, bathrooms</a:t>
            </a:r>
            <a:r>
              <a:rPr lang="en-CA" baseline="0" dirty="0"/>
              <a:t> – especially under sinks or around toilets and tubs, around window sills- look for condensation around the window, carpets and fabrics, and laundry areas. </a:t>
            </a:r>
            <a:r>
              <a:rPr lang="en-CA" baseline="0" dirty="0" smtClean="0"/>
              <a:t>Mould </a:t>
            </a:r>
            <a:r>
              <a:rPr lang="en-CA" baseline="0" dirty="0"/>
              <a:t>could be present anywhere there is </a:t>
            </a:r>
            <a:r>
              <a:rPr lang="en-CA" baseline="0" dirty="0" smtClean="0"/>
              <a:t>excess moisture </a:t>
            </a:r>
            <a:r>
              <a:rPr lang="en-CA" baseline="0" dirty="0"/>
              <a:t>that hasn’t been ventilated properly. </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19</a:t>
            </a:fld>
            <a:endParaRPr lang="en-CA"/>
          </a:p>
        </p:txBody>
      </p:sp>
    </p:spTree>
    <p:extLst>
      <p:ext uri="{BB962C8B-B14F-4D97-AF65-F5344CB8AC3E}">
        <p14:creationId xmlns:p14="http://schemas.microsoft.com/office/powerpoint/2010/main" val="67515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Everything is made up of chemicals</a:t>
            </a:r>
            <a:r>
              <a:rPr lang="en-CA" baseline="0" dirty="0"/>
              <a:t>. Many of these are helpful to us, like </a:t>
            </a:r>
            <a:r>
              <a:rPr lang="en-CA" baseline="0" dirty="0" smtClean="0"/>
              <a:t>medicines, food, </a:t>
            </a:r>
            <a:r>
              <a:rPr lang="en-CA" baseline="0" dirty="0"/>
              <a:t>or even water. But many </a:t>
            </a:r>
            <a:r>
              <a:rPr lang="en-CA" baseline="0" dirty="0" smtClean="0"/>
              <a:t>we interact with </a:t>
            </a:r>
            <a:r>
              <a:rPr lang="en-CA" baseline="0" dirty="0"/>
              <a:t>are toxic. Toxic means that it may cause death or </a:t>
            </a:r>
            <a:r>
              <a:rPr lang="en-CA" baseline="0" dirty="0" smtClean="0"/>
              <a:t>illnesses such as cancer </a:t>
            </a:r>
            <a:r>
              <a:rPr lang="en-CA" baseline="0" dirty="0"/>
              <a:t>or </a:t>
            </a:r>
            <a:r>
              <a:rPr lang="en-CA" baseline="0" dirty="0" smtClean="0"/>
              <a:t>hormone disruption. </a:t>
            </a:r>
            <a:r>
              <a:rPr lang="en-CA" baseline="0" dirty="0"/>
              <a:t>They can be found outdoors and indoors, in food, cosmetics, dust. They’re everywhere. But we can take steps to protect ourselves from </a:t>
            </a:r>
            <a:r>
              <a:rPr lang="en-CA" baseline="0" dirty="0" smtClean="0"/>
              <a:t>toxic substances </a:t>
            </a:r>
            <a:r>
              <a:rPr lang="en-CA" baseline="0" dirty="0"/>
              <a:t>in our home, </a:t>
            </a:r>
            <a:r>
              <a:rPr lang="en-CA" baseline="0" dirty="0" smtClean="0"/>
              <a:t>and many </a:t>
            </a:r>
            <a:r>
              <a:rPr lang="en-CA" baseline="0" dirty="0"/>
              <a:t>of these steps will also save you money!</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2</a:t>
            </a:fld>
            <a:endParaRPr lang="en-CA"/>
          </a:p>
        </p:txBody>
      </p:sp>
    </p:spTree>
    <p:extLst>
      <p:ext uri="{BB962C8B-B14F-4D97-AF65-F5344CB8AC3E}">
        <p14:creationId xmlns:p14="http://schemas.microsoft.com/office/powerpoint/2010/main" val="4083252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mn-lt"/>
              </a:rPr>
              <a:t>Mould is </a:t>
            </a:r>
            <a:r>
              <a:rPr lang="en-CA" dirty="0" smtClean="0">
                <a:latin typeface="+mn-lt"/>
              </a:rPr>
              <a:t>usually</a:t>
            </a:r>
            <a:r>
              <a:rPr lang="en-CA" baseline="0" dirty="0" smtClean="0">
                <a:latin typeface="+mn-lt"/>
              </a:rPr>
              <a:t> </a:t>
            </a:r>
            <a:r>
              <a:rPr lang="en-CA" dirty="0" smtClean="0">
                <a:latin typeface="+mn-lt"/>
              </a:rPr>
              <a:t>easy </a:t>
            </a:r>
            <a:r>
              <a:rPr lang="en-CA" dirty="0">
                <a:latin typeface="+mn-lt"/>
              </a:rPr>
              <a:t>to recognize. </a:t>
            </a:r>
          </a:p>
          <a:p>
            <a:r>
              <a:rPr lang="en-CA" dirty="0">
                <a:latin typeface="+mn-lt"/>
              </a:rPr>
              <a:t>There’s </a:t>
            </a:r>
            <a:r>
              <a:rPr lang="en-CA" dirty="0" smtClean="0">
                <a:latin typeface="+mn-lt"/>
              </a:rPr>
              <a:t>typically </a:t>
            </a:r>
            <a:r>
              <a:rPr lang="en-CA" dirty="0">
                <a:latin typeface="+mn-lt"/>
              </a:rPr>
              <a:t>a musty smell that accompanies</a:t>
            </a:r>
            <a:r>
              <a:rPr lang="en-CA" baseline="0" dirty="0">
                <a:latin typeface="+mn-lt"/>
              </a:rPr>
              <a:t> it, it’s usually black or white and fuzzy. </a:t>
            </a:r>
          </a:p>
          <a:p>
            <a:pPr defTabSz="931774">
              <a:defRPr/>
            </a:pPr>
            <a:r>
              <a:rPr lang="en-CA" baseline="0" dirty="0">
                <a:latin typeface="+mn-lt"/>
              </a:rPr>
              <a:t>But it can be many other colours like </a:t>
            </a:r>
            <a:r>
              <a:rPr lang="en-CA" dirty="0">
                <a:cs typeface="Arial" panose="020B0604020202020204" pitchFamily="34" charset="0"/>
              </a:rPr>
              <a:t>red, blue, or green.</a:t>
            </a:r>
          </a:p>
          <a:p>
            <a:endParaRPr lang="en-CA" dirty="0">
              <a:latin typeface="+mn-lt"/>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20</a:t>
            </a:fld>
            <a:endParaRPr lang="en-CA"/>
          </a:p>
        </p:txBody>
      </p:sp>
    </p:spTree>
    <p:extLst>
      <p:ext uri="{BB962C8B-B14F-4D97-AF65-F5344CB8AC3E}">
        <p14:creationId xmlns:p14="http://schemas.microsoft.com/office/powerpoint/2010/main" val="246525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If </a:t>
            </a:r>
            <a:r>
              <a:rPr lang="en-CA" baseline="0" dirty="0" smtClean="0"/>
              <a:t>you have just </a:t>
            </a:r>
            <a:r>
              <a:rPr lang="en-CA" baseline="0" dirty="0"/>
              <a:t>a little bit of mould, dish detergent is an effective way to clean it up.</a:t>
            </a:r>
          </a:p>
          <a:p>
            <a:r>
              <a:rPr lang="en-CA" baseline="0" dirty="0" smtClean="0"/>
              <a:t>A small area means an </a:t>
            </a:r>
            <a:r>
              <a:rPr lang="en-CA" baseline="0" dirty="0"/>
              <a:t>area of up to 1 meter by 1 meter.</a:t>
            </a:r>
          </a:p>
          <a:p>
            <a:r>
              <a:rPr lang="en-CA" baseline="0" dirty="0"/>
              <a:t>An area larger than that will likely require a professional to clean up.</a:t>
            </a:r>
          </a:p>
          <a:p>
            <a:r>
              <a:rPr lang="en-CA" baseline="0" dirty="0"/>
              <a:t>Either way, in addition to cleaning the mould, you need to correct the moisture problem that caused it in the first place. Otherwise the mould will return.</a:t>
            </a:r>
          </a:p>
          <a:p>
            <a:endParaRPr lang="en-CA" baseline="0" dirty="0"/>
          </a:p>
          <a:p>
            <a:r>
              <a:rPr lang="en-CA" baseline="0" dirty="0"/>
              <a:t>A few simple ways to prevent mould from growing is to use a </a:t>
            </a:r>
            <a:r>
              <a:rPr lang="en-CA" baseline="0" dirty="0" smtClean="0"/>
              <a:t>dehumidifier, </a:t>
            </a:r>
            <a:r>
              <a:rPr lang="en-CA" baseline="0" dirty="0"/>
              <a:t>use a bathroom fan when showering, turn on the stove vents in your home when </a:t>
            </a:r>
            <a:r>
              <a:rPr lang="en-CA" baseline="0" dirty="0" smtClean="0"/>
              <a:t>cooking (especially </a:t>
            </a:r>
            <a:r>
              <a:rPr lang="en-CA" baseline="0" dirty="0"/>
              <a:t>boiling </a:t>
            </a:r>
            <a:r>
              <a:rPr lang="en-CA" baseline="0" dirty="0" smtClean="0"/>
              <a:t>water), </a:t>
            </a:r>
            <a:r>
              <a:rPr lang="en-CA" baseline="0" dirty="0"/>
              <a:t>crack a window when you are mopping or other </a:t>
            </a:r>
            <a:r>
              <a:rPr lang="en-CA" baseline="0" dirty="0" smtClean="0"/>
              <a:t>wet </a:t>
            </a:r>
            <a:r>
              <a:rPr lang="en-CA" baseline="0" dirty="0"/>
              <a:t>cleaning.</a:t>
            </a:r>
          </a:p>
          <a:p>
            <a:endParaRPr lang="en-CA" baseline="0" dirty="0"/>
          </a:p>
          <a:p>
            <a:r>
              <a:rPr lang="en-CA" baseline="0" dirty="0"/>
              <a:t>If you can, make sure that your stove is vented to the outdoors.</a:t>
            </a:r>
          </a:p>
          <a:p>
            <a:endParaRPr lang="en-CA" baseline="0" dirty="0"/>
          </a:p>
          <a:p>
            <a:r>
              <a:rPr lang="en-CA" baseline="0" dirty="0"/>
              <a:t>Make sure that your dryer is properly vented outside.</a:t>
            </a:r>
          </a:p>
        </p:txBody>
      </p:sp>
      <p:sp>
        <p:nvSpPr>
          <p:cNvPr id="4" name="Slide Number Placeholder 3"/>
          <p:cNvSpPr>
            <a:spLocks noGrp="1"/>
          </p:cNvSpPr>
          <p:nvPr>
            <p:ph type="sldNum" sz="quarter" idx="10"/>
          </p:nvPr>
        </p:nvSpPr>
        <p:spPr/>
        <p:txBody>
          <a:bodyPr/>
          <a:lstStyle/>
          <a:p>
            <a:fld id="{CAEC86AE-9A49-40F4-B2BA-D7F32AA0C8B4}" type="slidenum">
              <a:rPr lang="en-CA" smtClean="0"/>
              <a:t>21</a:t>
            </a:fld>
            <a:endParaRPr lang="en-CA"/>
          </a:p>
        </p:txBody>
      </p:sp>
    </p:spTree>
    <p:extLst>
      <p:ext uri="{BB962C8B-B14F-4D97-AF65-F5344CB8AC3E}">
        <p14:creationId xmlns:p14="http://schemas.microsoft.com/office/powerpoint/2010/main" val="100587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smtClean="0">
                <a:latin typeface="Century Gothic" panose="020B0502020202020204" pitchFamily="34" charset="0"/>
                <a:cs typeface="Arial" panose="020B0604020202020204" pitchFamily="34" charset="0"/>
              </a:rPr>
              <a:t>There’s </a:t>
            </a:r>
            <a:r>
              <a:rPr lang="en-CA" dirty="0">
                <a:latin typeface="Century Gothic" panose="020B0502020202020204" pitchFamily="34" charset="0"/>
                <a:cs typeface="Arial" panose="020B0604020202020204" pitchFamily="34" charset="0"/>
              </a:rPr>
              <a:t>a lot of talk about plastics these days, especially on the environmental effects. From the pollution of single use plastics and harm of the extraction of petroleum oil which makes plastics.</a:t>
            </a:r>
          </a:p>
          <a:p>
            <a:pPr defTabSz="931774">
              <a:defRPr/>
            </a:pPr>
            <a:r>
              <a:rPr lang="en-CA" dirty="0">
                <a:latin typeface="Century Gothic" panose="020B0502020202020204" pitchFamily="34" charset="0"/>
                <a:cs typeface="Arial" panose="020B0604020202020204" pitchFamily="34" charset="0"/>
              </a:rPr>
              <a:t>And on top of that, plastics are harmful to our bodies. They contain harmful chemicals called plasticizers including phthalates, </a:t>
            </a:r>
            <a:r>
              <a:rPr lang="en-CA" dirty="0" err="1">
                <a:latin typeface="Century Gothic" panose="020B0502020202020204" pitchFamily="34" charset="0"/>
                <a:cs typeface="Arial" panose="020B0604020202020204" pitchFamily="34" charset="0"/>
              </a:rPr>
              <a:t>bisphenols</a:t>
            </a:r>
            <a:r>
              <a:rPr lang="en-CA" dirty="0">
                <a:latin typeface="Century Gothic" panose="020B0502020202020204" pitchFamily="34" charset="0"/>
                <a:cs typeface="Arial" panose="020B0604020202020204" pitchFamily="34" charset="0"/>
              </a:rPr>
              <a:t> and styrene. </a:t>
            </a:r>
          </a:p>
          <a:p>
            <a:pPr defTabSz="931774">
              <a:defRPr/>
            </a:pPr>
            <a:r>
              <a:rPr lang="en-CA" dirty="0">
                <a:latin typeface="Century Gothic" panose="020B0502020202020204" pitchFamily="34" charset="0"/>
                <a:cs typeface="Arial" panose="020B0604020202020204" pitchFamily="34" charset="0"/>
              </a:rPr>
              <a:t>These chemicals leach even more when they are heated. </a:t>
            </a:r>
          </a:p>
          <a:p>
            <a:pPr defTabSz="931774">
              <a:defRPr/>
            </a:pPr>
            <a:r>
              <a:rPr lang="en-CA" dirty="0">
                <a:latin typeface="Century Gothic" panose="020B0502020202020204" pitchFamily="34" charset="0"/>
                <a:cs typeface="Arial" panose="020B0604020202020204" pitchFamily="34" charset="0"/>
              </a:rPr>
              <a:t>And although many plastic products have a recycling symbol on the bottom, not many plastics are actually recycled to be used again. </a:t>
            </a:r>
            <a:r>
              <a:rPr lang="en-CA" dirty="0" smtClean="0">
                <a:latin typeface="Century Gothic" panose="020B0502020202020204" pitchFamily="34" charset="0"/>
                <a:cs typeface="Arial" panose="020B0604020202020204" pitchFamily="34" charset="0"/>
              </a:rPr>
              <a:t>For example, colourful </a:t>
            </a:r>
            <a:r>
              <a:rPr lang="en-CA" dirty="0">
                <a:latin typeface="Century Gothic" panose="020B0502020202020204" pitchFamily="34" charset="0"/>
                <a:cs typeface="Arial" panose="020B0604020202020204" pitchFamily="34" charset="0"/>
              </a:rPr>
              <a:t>or black plastics and funnily shaped plastics </a:t>
            </a:r>
            <a:r>
              <a:rPr lang="en-CA" dirty="0" smtClean="0">
                <a:latin typeface="Century Gothic" panose="020B0502020202020204" pitchFamily="34" charset="0"/>
                <a:cs typeface="Arial" panose="020B0604020202020204" pitchFamily="34" charset="0"/>
              </a:rPr>
              <a:t>rarely </a:t>
            </a:r>
            <a:r>
              <a:rPr lang="en-CA" dirty="0">
                <a:latin typeface="Century Gothic" panose="020B0502020202020204" pitchFamily="34" charset="0"/>
                <a:cs typeface="Arial" panose="020B0604020202020204" pitchFamily="34" charset="0"/>
              </a:rPr>
              <a:t>get recycled. </a:t>
            </a:r>
            <a:r>
              <a:rPr lang="en-CA" dirty="0" smtClean="0">
                <a:latin typeface="Century Gothic" panose="020B0502020202020204" pitchFamily="34" charset="0"/>
                <a:cs typeface="Arial" panose="020B0604020202020204" pitchFamily="34" charset="0"/>
              </a:rPr>
              <a:t>Check </a:t>
            </a:r>
            <a:r>
              <a:rPr lang="en-CA" dirty="0">
                <a:latin typeface="Century Gothic" panose="020B0502020202020204" pitchFamily="34" charset="0"/>
                <a:cs typeface="Arial" panose="020B0604020202020204" pitchFamily="34" charset="0"/>
              </a:rPr>
              <a:t>your city’s recycling policy to see what numbers are processed in your municipality</a:t>
            </a:r>
            <a:r>
              <a:rPr lang="en-CA" dirty="0" smtClean="0">
                <a:latin typeface="Century Gothic" panose="020B0502020202020204" pitchFamily="34" charset="0"/>
                <a:cs typeface="Arial" panose="020B0604020202020204" pitchFamily="34" charset="0"/>
              </a:rPr>
              <a:t>.</a:t>
            </a:r>
          </a:p>
          <a:p>
            <a:pPr defTabSz="931774">
              <a:defRPr/>
            </a:pPr>
            <a:endParaRPr lang="en-CA" dirty="0" smtClean="0">
              <a:latin typeface="Century Gothic" panose="020B0502020202020204" pitchFamily="34" charset="0"/>
              <a:cs typeface="Arial" panose="020B0604020202020204" pitchFamily="34" charset="0"/>
            </a:endParaRPr>
          </a:p>
          <a:p>
            <a:pPr defTabSz="931774">
              <a:defRPr/>
            </a:pPr>
            <a:r>
              <a:rPr lang="en-CA" dirty="0" smtClean="0">
                <a:latin typeface="Century Gothic" panose="020B0502020202020204" pitchFamily="34" charset="0"/>
                <a:cs typeface="Arial" panose="020B0604020202020204" pitchFamily="34" charset="0"/>
              </a:rPr>
              <a:t>Source:</a:t>
            </a:r>
            <a:r>
              <a:rPr lang="en-CA" baseline="0" dirty="0" smtClean="0">
                <a:latin typeface="Century Gothic" panose="020B0502020202020204" pitchFamily="34" charset="0"/>
                <a:cs typeface="Arial" panose="020B0604020202020204" pitchFamily="34" charset="0"/>
              </a:rPr>
              <a:t> Information on plastics- https://ecologycenter.org/plastics/</a:t>
            </a:r>
            <a:endParaRPr lang="en-CA" dirty="0">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22</a:t>
            </a:fld>
            <a:endParaRPr lang="en-CA"/>
          </a:p>
        </p:txBody>
      </p:sp>
    </p:spTree>
    <p:extLst>
      <p:ext uri="{BB962C8B-B14F-4D97-AF65-F5344CB8AC3E}">
        <p14:creationId xmlns:p14="http://schemas.microsoft.com/office/powerpoint/2010/main" val="230972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Medium" pitchFamily="50" charset="0"/>
                <a:cs typeface="Arial" panose="020B0604020202020204" pitchFamily="34" charset="0"/>
              </a:rPr>
              <a:t>Heat, plastic and food do not mix. </a:t>
            </a:r>
            <a:r>
              <a:rPr lang="en-US" dirty="0" smtClean="0">
                <a:latin typeface="Gotham Medium" pitchFamily="50" charset="0"/>
                <a:cs typeface="Arial" panose="020B0604020202020204" pitchFamily="34" charset="0"/>
              </a:rPr>
              <a:t>The </a:t>
            </a:r>
            <a:r>
              <a:rPr lang="en-US" dirty="0">
                <a:latin typeface="Gotham Medium" pitchFamily="50" charset="0"/>
                <a:cs typeface="Arial" panose="020B0604020202020204" pitchFamily="34" charset="0"/>
              </a:rPr>
              <a:t>heat allows chemicals to move into the food that is being stored inside.</a:t>
            </a:r>
          </a:p>
          <a:p>
            <a:pPr marL="465887" indent="-465887" defTabSz="931774">
              <a:buFont typeface="Arial" panose="020B0604020202020204" pitchFamily="34" charset="0"/>
              <a:buChar char="•"/>
              <a:defRPr/>
            </a:pPr>
            <a:r>
              <a:rPr lang="en-CA" dirty="0">
                <a:latin typeface="Gotham Medium" pitchFamily="50" charset="0"/>
                <a:cs typeface="Arial" panose="020B0604020202020204" pitchFamily="34" charset="0"/>
              </a:rPr>
              <a:t>Store hot leftovers like soup or a casserole in glass or ceramic</a:t>
            </a:r>
          </a:p>
          <a:p>
            <a:pPr marL="465887" lvl="1" indent="-465887" defTabSz="931774">
              <a:buFont typeface="Arial" panose="020B0604020202020204" pitchFamily="34" charset="0"/>
              <a:buChar char="•"/>
              <a:defRPr/>
            </a:pPr>
            <a:r>
              <a:rPr lang="en-US" dirty="0">
                <a:latin typeface="Gotham Medium" pitchFamily="50" charset="0"/>
                <a:cs typeface="Arial" panose="020B0604020202020204" pitchFamily="34" charset="0"/>
              </a:rPr>
              <a:t>If you must use plastics to store foods, allow hot foods to cool prior to filling the container. But do not re-heat in this container! Move the food to a ceramic or glass dish to heat.</a:t>
            </a:r>
            <a:endParaRPr lang="en-CA" dirty="0">
              <a:latin typeface="Gotham Medium" pitchFamily="50" charset="0"/>
              <a:cs typeface="Arial" panose="020B0604020202020204" pitchFamily="34" charset="0"/>
            </a:endParaRPr>
          </a:p>
          <a:p>
            <a:pPr marL="465887" indent="-465887">
              <a:buFont typeface="Arial" panose="020B0604020202020204" pitchFamily="34" charset="0"/>
              <a:buChar char="•"/>
            </a:pPr>
            <a:r>
              <a:rPr lang="en-US" dirty="0">
                <a:latin typeface="Gotham Medium" pitchFamily="50" charset="0"/>
                <a:cs typeface="Arial" panose="020B0604020202020204" pitchFamily="34" charset="0"/>
              </a:rPr>
              <a:t>It’s considered safe to use your plastic containers for cold, non fatty or oily food storage or pantry items. So you don’t need to get rid of all your plastic containers! But use only with cold items</a:t>
            </a:r>
            <a:r>
              <a:rPr lang="en-US" dirty="0" smtClean="0">
                <a:latin typeface="Gotham Medium" pitchFamily="50" charset="0"/>
                <a:cs typeface="Arial" panose="020B0604020202020204" pitchFamily="34" charset="0"/>
              </a:rPr>
              <a:t>! Fat and oil can also absorb</a:t>
            </a:r>
            <a:r>
              <a:rPr lang="en-US" baseline="0" dirty="0" smtClean="0">
                <a:latin typeface="Gotham Medium" pitchFamily="50" charset="0"/>
                <a:cs typeface="Arial" panose="020B0604020202020204" pitchFamily="34" charset="0"/>
              </a:rPr>
              <a:t> chemicals from the plastic.</a:t>
            </a:r>
            <a:endParaRPr lang="en-US" dirty="0">
              <a:latin typeface="Gotham Medium" pitchFamily="50" charset="0"/>
              <a:cs typeface="Arial" panose="020B0604020202020204" pitchFamily="34" charset="0"/>
            </a:endParaRPr>
          </a:p>
          <a:p>
            <a:r>
              <a:rPr lang="en-US" dirty="0">
                <a:latin typeface="Gotham Medium" pitchFamily="50"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CAEC86AE-9A49-40F4-B2BA-D7F32AA0C8B4}" type="slidenum">
              <a:rPr lang="en-CA" smtClean="0"/>
              <a:t>23</a:t>
            </a:fld>
            <a:endParaRPr lang="en-CA"/>
          </a:p>
        </p:txBody>
      </p:sp>
    </p:spTree>
    <p:extLst>
      <p:ext uri="{BB962C8B-B14F-4D97-AF65-F5344CB8AC3E}">
        <p14:creationId xmlns:p14="http://schemas.microsoft.com/office/powerpoint/2010/main" val="3352095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not everyone knows about plastics is that not all are safe for food and toys. The</a:t>
            </a:r>
            <a:r>
              <a:rPr lang="en-US" baseline="0" dirty="0"/>
              <a:t> recycling number on the bottom tells us that information. </a:t>
            </a:r>
            <a:r>
              <a:rPr lang="en-US" baseline="0" dirty="0" smtClean="0"/>
              <a:t>Numbers </a:t>
            </a:r>
            <a:r>
              <a:rPr lang="en-US" baseline="0" dirty="0"/>
              <a:t>1, 2, 4, and 5 are considered safe for food and toys. But </a:t>
            </a:r>
            <a:r>
              <a:rPr lang="en-US" baseline="0" dirty="0" smtClean="0"/>
              <a:t>don’t </a:t>
            </a:r>
            <a:r>
              <a:rPr lang="en-US" baseline="0" dirty="0"/>
              <a:t>add heat to the mix!</a:t>
            </a:r>
          </a:p>
          <a:p>
            <a:r>
              <a:rPr lang="en-US" baseline="0" dirty="0"/>
              <a:t>We want to avoid number 3, 6, and 7 entirely when it comes to food storage and children’s toys.</a:t>
            </a:r>
          </a:p>
          <a:p>
            <a:r>
              <a:rPr lang="en-US" baseline="0" dirty="0"/>
              <a:t>When it comes to toys you can also check </a:t>
            </a:r>
            <a:r>
              <a:rPr lang="en-US" baseline="0" dirty="0" smtClean="0"/>
              <a:t>for </a:t>
            </a:r>
            <a:r>
              <a:rPr lang="en-US" baseline="0" dirty="0"/>
              <a:t>labels that say “PVC free”, “phthalate free” or “BPA free”. “vinyl free”</a:t>
            </a:r>
          </a:p>
          <a:p>
            <a:r>
              <a:rPr lang="en-US" baseline="0" dirty="0"/>
              <a:t>And if you have children in your life, make sure </a:t>
            </a:r>
            <a:r>
              <a:rPr lang="en-US" baseline="0" dirty="0" smtClean="0"/>
              <a:t>to </a:t>
            </a:r>
            <a:r>
              <a:rPr lang="en-US" baseline="0" dirty="0"/>
              <a:t>be checking the Health Canada recall list. They list any toys or children's products that have been recalled. </a:t>
            </a:r>
            <a:r>
              <a:rPr lang="en-US" baseline="0" dirty="0" smtClean="0"/>
              <a:t>You </a:t>
            </a:r>
            <a:r>
              <a:rPr lang="en-US" baseline="0" dirty="0"/>
              <a:t>can even sign up to get alerts for different recalls</a:t>
            </a:r>
            <a:r>
              <a:rPr lang="en-US" baseline="0" dirty="0" smtClean="0"/>
              <a:t>.</a:t>
            </a:r>
          </a:p>
          <a:p>
            <a:endParaRPr lang="en-US" baseline="0" dirty="0" smtClean="0"/>
          </a:p>
          <a:p>
            <a:r>
              <a:rPr lang="en-US" baseline="0" dirty="0" smtClean="0"/>
              <a:t>Source: Health Canada recalls- https://www.healthycanadians.gc.ca/recall-alert-rappel-avis/index-eng.php</a:t>
            </a:r>
          </a:p>
          <a:p>
            <a:endParaRPr lang="en-US" dirty="0"/>
          </a:p>
        </p:txBody>
      </p:sp>
      <p:sp>
        <p:nvSpPr>
          <p:cNvPr id="4" name="Slide Number Placeholder 3"/>
          <p:cNvSpPr>
            <a:spLocks noGrp="1"/>
          </p:cNvSpPr>
          <p:nvPr>
            <p:ph type="sldNum" sz="quarter" idx="10"/>
          </p:nvPr>
        </p:nvSpPr>
        <p:spPr/>
        <p:txBody>
          <a:bodyPr/>
          <a:lstStyle/>
          <a:p>
            <a:fld id="{CAEC86AE-9A49-40F4-B2BA-D7F32AA0C8B4}" type="slidenum">
              <a:rPr lang="en-CA" smtClean="0"/>
              <a:t>24</a:t>
            </a:fld>
            <a:endParaRPr lang="en-CA"/>
          </a:p>
        </p:txBody>
      </p:sp>
    </p:spTree>
    <p:extLst>
      <p:ext uri="{BB962C8B-B14F-4D97-AF65-F5344CB8AC3E}">
        <p14:creationId xmlns:p14="http://schemas.microsoft.com/office/powerpoint/2010/main" val="3757840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CA" dirty="0" smtClean="0"/>
              <a:t>Plastic is hard to avoid</a:t>
            </a:r>
            <a:r>
              <a:rPr lang="en-CA" baseline="0" dirty="0" smtClean="0"/>
              <a:t>. </a:t>
            </a:r>
            <a:r>
              <a:rPr lang="en-CA" baseline="0" dirty="0"/>
              <a:t>But there’s a couple of key areas where you can reduce the plastic in your life that can also have a positive effect on your health.</a:t>
            </a:r>
          </a:p>
          <a:p>
            <a:r>
              <a:rPr lang="en-CA" baseline="0" dirty="0"/>
              <a:t>For food storage, the alternatives are stainless steal, glass, and ceramic cookware. Beeswax wraps are a great replacement for plastic cling wrap.</a:t>
            </a:r>
          </a:p>
          <a:p>
            <a:pPr defTabSz="931774">
              <a:defRPr/>
            </a:pPr>
            <a:r>
              <a:rPr lang="en-CA" dirty="0"/>
              <a:t>-When buying</a:t>
            </a:r>
            <a:r>
              <a:rPr lang="en-CA" baseline="0" dirty="0"/>
              <a:t> replacements for plastic storage first consider checking out you local second hand stores (you do not need to spend a fortune</a:t>
            </a:r>
            <a:r>
              <a:rPr lang="en-CA" baseline="0" dirty="0" smtClean="0"/>
              <a:t>)</a:t>
            </a:r>
          </a:p>
          <a:p>
            <a:pPr defTabSz="931774">
              <a:defRPr/>
            </a:pPr>
            <a:endParaRPr lang="en-CA" baseline="0" dirty="0" smtClean="0"/>
          </a:p>
          <a:p>
            <a:pPr defTabSz="931774">
              <a:defRPr/>
            </a:pPr>
            <a:r>
              <a:rPr lang="en-CA" baseline="0" dirty="0" smtClean="0"/>
              <a:t>Source: David Suzuki going Zero-Waste- https://davidsuzuki.org/queen-of-green/how-to-go-zero-waste/</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25</a:t>
            </a:fld>
            <a:endParaRPr lang="en-CA"/>
          </a:p>
        </p:txBody>
      </p:sp>
    </p:spTree>
    <p:extLst>
      <p:ext uri="{BB962C8B-B14F-4D97-AF65-F5344CB8AC3E}">
        <p14:creationId xmlns:p14="http://schemas.microsoft.com/office/powerpoint/2010/main" val="192361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When shopping, reusable bags, made of cloth or whatever bags you might have at your home. </a:t>
            </a:r>
            <a:endParaRPr lang="en-CA" baseline="0" dirty="0" smtClean="0"/>
          </a:p>
          <a:p>
            <a:r>
              <a:rPr lang="en-CA" baseline="0" dirty="0" smtClean="0"/>
              <a:t>You </a:t>
            </a:r>
            <a:r>
              <a:rPr lang="en-CA" baseline="0" dirty="0"/>
              <a:t>might also see people using baskets instead of a bag, especially if you’re at a farmers market. </a:t>
            </a:r>
            <a:endParaRPr lang="en-CA" baseline="0" dirty="0" smtClean="0"/>
          </a:p>
          <a:p>
            <a:r>
              <a:rPr lang="en-CA" baseline="0" dirty="0" smtClean="0"/>
              <a:t>You </a:t>
            </a:r>
            <a:r>
              <a:rPr lang="en-CA" baseline="0" dirty="0"/>
              <a:t>can use mesh produce bags in place of the plastic </a:t>
            </a:r>
            <a:r>
              <a:rPr lang="en-CA" baseline="0" dirty="0" smtClean="0"/>
              <a:t>produce bags </a:t>
            </a:r>
            <a:r>
              <a:rPr lang="en-CA" baseline="0" dirty="0"/>
              <a:t>available. This means choosing the “naked” fruit or veggies that do not come pre-packaged. Often there are peppers on the shelf in a plastic bag already or peppers sitting “naked” on the shelf. </a:t>
            </a:r>
            <a:endParaRPr lang="en-CA" baseline="0" dirty="0" smtClean="0"/>
          </a:p>
          <a:p>
            <a:r>
              <a:rPr lang="en-CA" baseline="0" dirty="0" smtClean="0"/>
              <a:t>If </a:t>
            </a:r>
            <a:r>
              <a:rPr lang="en-CA" baseline="0" dirty="0"/>
              <a:t>you forget your mesh produce bags or don’t have any, consider putting the produce into your bag as is. Especially if you are just picking up one or two of that item, any bag is not necessary. You should be washing your produce when it gets home, anyway</a:t>
            </a:r>
            <a:r>
              <a:rPr lang="en-CA" baseline="0" dirty="0" smtClean="0"/>
              <a:t>.</a:t>
            </a:r>
          </a:p>
          <a:p>
            <a:endParaRPr lang="en-CA" baseline="0" dirty="0" smtClean="0"/>
          </a:p>
          <a:p>
            <a:r>
              <a:rPr lang="en-CA" baseline="0" dirty="0" smtClean="0"/>
              <a:t>Source: Environmental Defence, ending plastic pollution- https://environmentaldefence.ca/campaign/ending-plastic-pollution/</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26</a:t>
            </a:fld>
            <a:endParaRPr lang="en-CA"/>
          </a:p>
        </p:txBody>
      </p:sp>
    </p:spTree>
    <p:extLst>
      <p:ext uri="{BB962C8B-B14F-4D97-AF65-F5344CB8AC3E}">
        <p14:creationId xmlns:p14="http://schemas.microsoft.com/office/powerpoint/2010/main" val="3587048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Some of </a:t>
            </a:r>
            <a:r>
              <a:rPr lang="en-CA" baseline="0" dirty="0" smtClean="0"/>
              <a:t>the advice here is </a:t>
            </a:r>
            <a:r>
              <a:rPr lang="en-CA" baseline="0" dirty="0"/>
              <a:t>not </a:t>
            </a:r>
            <a:r>
              <a:rPr lang="en-CA" baseline="0" dirty="0" smtClean="0"/>
              <a:t>practical </a:t>
            </a:r>
            <a:r>
              <a:rPr lang="en-CA" baseline="0" dirty="0"/>
              <a:t>at the moment because of policies surrounding Covid-19. We’re going to discuss anyway so that at certain locations or in the future you will be informed of some options. </a:t>
            </a:r>
            <a:endParaRPr lang="en-CA" baseline="0" dirty="0" smtClean="0"/>
          </a:p>
          <a:p>
            <a:r>
              <a:rPr lang="en-CA" baseline="0" dirty="0" smtClean="0"/>
              <a:t>When </a:t>
            </a:r>
            <a:r>
              <a:rPr lang="en-CA" baseline="0" dirty="0"/>
              <a:t>getting take out or bringing home leftovers, bring your own container with you! You can also bring your own utensils for fast food, food trucks, or takeout. When it comes to straws, you </a:t>
            </a:r>
            <a:r>
              <a:rPr lang="en-CA" baseline="0" dirty="0" smtClean="0"/>
              <a:t>can </a:t>
            </a:r>
            <a:r>
              <a:rPr lang="en-CA" baseline="0" dirty="0"/>
              <a:t>ask them not to bring you one. If you like straws, you can bring your own. There are metal, glass, and silicone. </a:t>
            </a:r>
            <a:endParaRPr lang="en-CA" baseline="0" dirty="0" smtClean="0"/>
          </a:p>
          <a:p>
            <a:r>
              <a:rPr lang="en-CA" baseline="0" dirty="0" smtClean="0"/>
              <a:t>Coffee shops </a:t>
            </a:r>
            <a:r>
              <a:rPr lang="en-CA" baseline="0" dirty="0"/>
              <a:t>are very open to using a travel mug or thermos that you bring with you, and some will even give you a discount. If you’re a daily coffee drinker and have a habit of buying coffee once you’re out of the house, consider getting up a few minutes earlier and making your coffee at home. This is significantly cheaper and will cut out a bit of waste with every cup of coffee. And remember to bring a bottle already filled with water with you </a:t>
            </a:r>
            <a:r>
              <a:rPr lang="en-CA" baseline="0" dirty="0" smtClean="0"/>
              <a:t>everywhere </a:t>
            </a:r>
            <a:r>
              <a:rPr lang="en-CA" baseline="0" dirty="0"/>
              <a:t>you go so that you don’t need to buy one. Utensils, straws, reusable containers and water bottles often can fit into a backpack or beach bag, or you can keep them in your car so you have them on hand when you need them.</a:t>
            </a:r>
          </a:p>
        </p:txBody>
      </p:sp>
      <p:sp>
        <p:nvSpPr>
          <p:cNvPr id="4" name="Slide Number Placeholder 3"/>
          <p:cNvSpPr>
            <a:spLocks noGrp="1"/>
          </p:cNvSpPr>
          <p:nvPr>
            <p:ph type="sldNum" sz="quarter" idx="10"/>
          </p:nvPr>
        </p:nvSpPr>
        <p:spPr/>
        <p:txBody>
          <a:bodyPr/>
          <a:lstStyle/>
          <a:p>
            <a:fld id="{CAEC86AE-9A49-40F4-B2BA-D7F32AA0C8B4}" type="slidenum">
              <a:rPr lang="en-CA" smtClean="0"/>
              <a:t>27</a:t>
            </a:fld>
            <a:endParaRPr lang="en-CA"/>
          </a:p>
        </p:txBody>
      </p:sp>
    </p:spTree>
    <p:extLst>
      <p:ext uri="{BB962C8B-B14F-4D97-AF65-F5344CB8AC3E}">
        <p14:creationId xmlns:p14="http://schemas.microsoft.com/office/powerpoint/2010/main" val="3366237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latin typeface="Constantia" panose="02030602050306030303" pitchFamily="18" charset="0"/>
              </a:rPr>
              <a:t>Do you know what’s going into your body? From pesticides and mercury to added flavour and colour it is harder and harder to </a:t>
            </a:r>
            <a:r>
              <a:rPr lang="en-CA" dirty="0" smtClean="0">
                <a:latin typeface="Constantia" panose="02030602050306030303" pitchFamily="18" charset="0"/>
              </a:rPr>
              <a:t>know </a:t>
            </a:r>
            <a:r>
              <a:rPr lang="en-CA" dirty="0">
                <a:latin typeface="Constantia" panose="02030602050306030303" pitchFamily="18" charset="0"/>
              </a:rPr>
              <a:t>what you are putting into your </a:t>
            </a:r>
            <a:r>
              <a:rPr lang="en-CA" dirty="0" smtClean="0">
                <a:latin typeface="Constantia" panose="02030602050306030303" pitchFamily="18" charset="0"/>
              </a:rPr>
              <a:t>body.</a:t>
            </a:r>
            <a:endParaRPr lang="en-CA" dirty="0">
              <a:latin typeface="Constantia" panose="02030602050306030303" pitchFamily="18" charset="0"/>
            </a:endParaRPr>
          </a:p>
          <a:p>
            <a:endParaRPr lang="en-CA" dirty="0">
              <a:latin typeface="Constantia" panose="02030602050306030303" pitchFamily="18" charset="0"/>
            </a:endParaRPr>
          </a:p>
          <a:p>
            <a:r>
              <a:rPr lang="en-CA" dirty="0">
                <a:latin typeface="Constantia" panose="02030602050306030303" pitchFamily="18" charset="0"/>
              </a:rPr>
              <a:t>Sadly, </a:t>
            </a:r>
            <a:r>
              <a:rPr lang="en-CA" dirty="0" smtClean="0">
                <a:latin typeface="Constantia" panose="02030602050306030303" pitchFamily="18" charset="0"/>
              </a:rPr>
              <a:t>just </a:t>
            </a:r>
            <a:r>
              <a:rPr lang="en-CA" dirty="0">
                <a:latin typeface="Constantia" panose="02030602050306030303" pitchFamily="18" charset="0"/>
              </a:rPr>
              <a:t>because a food item is on the shelf at the grocery store, it doesn’t mean that it’s good for you to eat</a:t>
            </a:r>
            <a:r>
              <a:rPr lang="en-CA" dirty="0" smtClean="0">
                <a:latin typeface="Constantia" panose="02030602050306030303" pitchFamily="18" charset="0"/>
              </a:rPr>
              <a:t>.</a:t>
            </a:r>
          </a:p>
          <a:p>
            <a:endParaRPr lang="en-CA" dirty="0">
              <a:latin typeface="Constantia" panose="02030602050306030303" pitchFamily="18" charset="0"/>
            </a:endParaRPr>
          </a:p>
          <a:p>
            <a:r>
              <a:rPr lang="en-CA" dirty="0">
                <a:latin typeface="Constantia" panose="02030602050306030303" pitchFamily="18" charset="0"/>
              </a:rPr>
              <a:t>Choose foods that have simple whole ingredients. Look at the example on the side: There are two ingredient lists for blueberry muffins. </a:t>
            </a:r>
            <a:r>
              <a:rPr lang="en-CA" dirty="0" smtClean="0">
                <a:latin typeface="Constantia" panose="02030602050306030303" pitchFamily="18" charset="0"/>
              </a:rPr>
              <a:t>One </a:t>
            </a:r>
            <a:r>
              <a:rPr lang="en-CA" dirty="0">
                <a:latin typeface="Constantia" panose="02030602050306030303" pitchFamily="18" charset="0"/>
              </a:rPr>
              <a:t>list on the left </a:t>
            </a:r>
            <a:r>
              <a:rPr lang="en-CA" dirty="0" smtClean="0">
                <a:latin typeface="Constantia" panose="02030602050306030303" pitchFamily="18" charset="0"/>
              </a:rPr>
              <a:t>has </a:t>
            </a:r>
            <a:r>
              <a:rPr lang="en-CA" dirty="0">
                <a:latin typeface="Constantia" panose="02030602050306030303" pitchFamily="18" charset="0"/>
              </a:rPr>
              <a:t>ingredients that are familiar words, and </a:t>
            </a:r>
            <a:r>
              <a:rPr lang="en-CA" dirty="0" smtClean="0">
                <a:latin typeface="Constantia" panose="02030602050306030303" pitchFamily="18" charset="0"/>
              </a:rPr>
              <a:t>whole and recognizable ingredients. </a:t>
            </a:r>
            <a:r>
              <a:rPr lang="en-CA" dirty="0">
                <a:latin typeface="Constantia" panose="02030602050306030303" pitchFamily="18" charset="0"/>
              </a:rPr>
              <a:t>The other list of ingredients is </a:t>
            </a:r>
            <a:r>
              <a:rPr lang="en-CA" dirty="0" smtClean="0">
                <a:latin typeface="Constantia" panose="02030602050306030303" pitchFamily="18" charset="0"/>
              </a:rPr>
              <a:t>very different,</a:t>
            </a:r>
            <a:r>
              <a:rPr lang="en-CA" baseline="0" dirty="0" smtClean="0">
                <a:latin typeface="Constantia" panose="02030602050306030303" pitchFamily="18" charset="0"/>
              </a:rPr>
              <a:t> with many items not found in a </a:t>
            </a:r>
            <a:r>
              <a:rPr lang="en-CA" dirty="0" smtClean="0">
                <a:latin typeface="Constantia" panose="02030602050306030303" pitchFamily="18" charset="0"/>
              </a:rPr>
              <a:t>kitchen, </a:t>
            </a:r>
            <a:r>
              <a:rPr lang="en-CA" dirty="0">
                <a:latin typeface="Constantia" panose="02030602050306030303" pitchFamily="18" charset="0"/>
              </a:rPr>
              <a:t>like propylene glycol ester and silicon.</a:t>
            </a:r>
          </a:p>
        </p:txBody>
      </p:sp>
      <p:sp>
        <p:nvSpPr>
          <p:cNvPr id="4" name="Slide Number Placeholder 3"/>
          <p:cNvSpPr>
            <a:spLocks noGrp="1"/>
          </p:cNvSpPr>
          <p:nvPr>
            <p:ph type="sldNum" sz="quarter" idx="10"/>
          </p:nvPr>
        </p:nvSpPr>
        <p:spPr/>
        <p:txBody>
          <a:bodyPr/>
          <a:lstStyle/>
          <a:p>
            <a:fld id="{CAEC86AE-9A49-40F4-B2BA-D7F32AA0C8B4}" type="slidenum">
              <a:rPr lang="en-CA" smtClean="0"/>
              <a:t>28</a:t>
            </a:fld>
            <a:endParaRPr lang="en-CA"/>
          </a:p>
        </p:txBody>
      </p:sp>
    </p:spTree>
    <p:extLst>
      <p:ext uri="{BB962C8B-B14F-4D97-AF65-F5344CB8AC3E}">
        <p14:creationId xmlns:p14="http://schemas.microsoft.com/office/powerpoint/2010/main" val="3084842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latin typeface="Constantia" panose="02030602050306030303" pitchFamily="18" charset="0"/>
              </a:rPr>
              <a:t>Avoid </a:t>
            </a:r>
            <a:r>
              <a:rPr lang="en-CA" dirty="0">
                <a:latin typeface="Constantia" panose="02030602050306030303" pitchFamily="18" charset="0"/>
              </a:rPr>
              <a:t>foods that have modified ingredients, artificial additives and flavours including hydrogenated or trans fat and sugars like high-fructose corn syrup, maltose and dextrose. </a:t>
            </a:r>
            <a:r>
              <a:rPr lang="en-CA" dirty="0" smtClean="0">
                <a:latin typeface="Constantia" panose="02030602050306030303" pitchFamily="18" charset="0"/>
              </a:rPr>
              <a:t>Also avoid </a:t>
            </a:r>
            <a:r>
              <a:rPr lang="en-CA" dirty="0">
                <a:latin typeface="Constantia" panose="02030602050306030303" pitchFamily="18" charset="0"/>
              </a:rPr>
              <a:t>foods that are high in sodium (salt), that have it listed high up in their ingredients list. And ideally </a:t>
            </a:r>
            <a:r>
              <a:rPr lang="en-CA" dirty="0" smtClean="0">
                <a:latin typeface="Constantia" panose="02030602050306030303" pitchFamily="18" charset="0"/>
              </a:rPr>
              <a:t>look </a:t>
            </a:r>
            <a:r>
              <a:rPr lang="en-CA" dirty="0">
                <a:latin typeface="Constantia" panose="02030602050306030303" pitchFamily="18" charset="0"/>
              </a:rPr>
              <a:t>for food that has been sustainably sourced, especially fish</a:t>
            </a:r>
            <a:r>
              <a:rPr lang="en-CA" dirty="0" smtClean="0">
                <a:latin typeface="Constantia" panose="02030602050306030303" pitchFamily="18" charset="0"/>
              </a:rPr>
              <a:t>. Do research</a:t>
            </a:r>
            <a:r>
              <a:rPr lang="en-CA" baseline="0" dirty="0" smtClean="0">
                <a:latin typeface="Constantia" panose="02030602050306030303" pitchFamily="18" charset="0"/>
              </a:rPr>
              <a:t> on </a:t>
            </a:r>
            <a:r>
              <a:rPr lang="en-CA" dirty="0" smtClean="0">
                <a:latin typeface="Constantia" panose="02030602050306030303" pitchFamily="18" charset="0"/>
              </a:rPr>
              <a:t>where </a:t>
            </a:r>
            <a:r>
              <a:rPr lang="en-CA" dirty="0">
                <a:latin typeface="Constantia" panose="02030602050306030303" pitchFamily="18" charset="0"/>
              </a:rPr>
              <a:t>the product was sourced and processed, and look for certifications like </a:t>
            </a:r>
            <a:r>
              <a:rPr lang="en-CA" dirty="0" err="1">
                <a:latin typeface="Constantia" panose="02030602050306030303" pitchFamily="18" charset="0"/>
              </a:rPr>
              <a:t>FairTrade</a:t>
            </a:r>
            <a:r>
              <a:rPr lang="en-CA" dirty="0">
                <a:latin typeface="Constantia" panose="02030602050306030303" pitchFamily="18" charset="0"/>
              </a:rPr>
              <a:t> and </a:t>
            </a:r>
            <a:r>
              <a:rPr lang="en-CA" dirty="0" err="1">
                <a:latin typeface="Constantia" panose="02030602050306030303" pitchFamily="18" charset="0"/>
              </a:rPr>
              <a:t>EcoCert</a:t>
            </a:r>
            <a:r>
              <a:rPr lang="en-CA" dirty="0" smtClean="0">
                <a:latin typeface="Constantia" panose="02030602050306030303" pitchFamily="18" charset="0"/>
              </a:rPr>
              <a:t>.</a:t>
            </a:r>
          </a:p>
          <a:p>
            <a:endParaRPr lang="en-CA" dirty="0" smtClean="0">
              <a:latin typeface="Constantia" panose="02030602050306030303" pitchFamily="18" charset="0"/>
            </a:endParaRPr>
          </a:p>
          <a:p>
            <a:r>
              <a:rPr lang="en-CA" dirty="0" smtClean="0">
                <a:latin typeface="Constantia" panose="02030602050306030303" pitchFamily="18" charset="0"/>
              </a:rPr>
              <a:t>Sources:</a:t>
            </a:r>
          </a:p>
          <a:p>
            <a:r>
              <a:rPr lang="en-CA" dirty="0" smtClean="0">
                <a:latin typeface="Constantia" panose="02030602050306030303" pitchFamily="18" charset="0"/>
              </a:rPr>
              <a:t>Health Canada on Chemical contaminants in food- https://www.canada.ca/en/health-canada/services/food-nutrition/food-safety/chemical-contaminants.html</a:t>
            </a:r>
          </a:p>
          <a:p>
            <a:r>
              <a:rPr lang="en-CA" dirty="0" smtClean="0">
                <a:latin typeface="Constantia" panose="02030602050306030303" pitchFamily="18" charset="0"/>
              </a:rPr>
              <a:t>Center for Science in the Public Interest</a:t>
            </a:r>
            <a:r>
              <a:rPr lang="en-CA" baseline="0" dirty="0" smtClean="0">
                <a:latin typeface="Constantia" panose="02030602050306030303" pitchFamily="18" charset="0"/>
              </a:rPr>
              <a:t> on “Chemical Cuisine” - https://cspinet.org/eating-healthy/chemical-cuisine</a:t>
            </a:r>
          </a:p>
          <a:p>
            <a:r>
              <a:rPr lang="en-CA" baseline="0" dirty="0" smtClean="0">
                <a:latin typeface="Constantia" panose="02030602050306030303" pitchFamily="18" charset="0"/>
              </a:rPr>
              <a:t>Safe Food Matters on Glyphosate - https://safefoodmatters.org/2019/11/10/glyphosate-main-crops-of-concern-and-why/?fbclid=IwAR3v70XPjbLeXz5I4n0nlZ6i6O7y0nvxab0LMM2gNOJ1N7XWm_JU33aLZ2g</a:t>
            </a:r>
            <a:endParaRPr lang="en-CA" dirty="0">
              <a:latin typeface="Constantia" panose="02030602050306030303" pitchFamily="18" charset="0"/>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29</a:t>
            </a:fld>
            <a:endParaRPr lang="en-CA"/>
          </a:p>
        </p:txBody>
      </p:sp>
    </p:spTree>
    <p:extLst>
      <p:ext uri="{BB962C8B-B14F-4D97-AF65-F5344CB8AC3E}">
        <p14:creationId xmlns:p14="http://schemas.microsoft.com/office/powerpoint/2010/main" val="3143792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Everyone is at risk! Everyone </a:t>
            </a:r>
            <a:r>
              <a:rPr lang="en-CA" dirty="0" smtClean="0"/>
              <a:t>is exposed</a:t>
            </a:r>
            <a:r>
              <a:rPr lang="en-CA" baseline="0" dirty="0" smtClean="0"/>
              <a:t> to toxic substances </a:t>
            </a:r>
            <a:r>
              <a:rPr lang="en-CA" dirty="0" smtClean="0"/>
              <a:t>and </a:t>
            </a:r>
            <a:r>
              <a:rPr lang="en-CA" dirty="0"/>
              <a:t>at risk</a:t>
            </a:r>
            <a:r>
              <a:rPr lang="en-CA" baseline="0" dirty="0"/>
              <a:t> of experiencing the dangerous effects of these toxic chemicals.</a:t>
            </a:r>
            <a:r>
              <a:rPr lang="en-CA" dirty="0"/>
              <a:t> </a:t>
            </a:r>
            <a:r>
              <a:rPr lang="en-CA" dirty="0" smtClean="0"/>
              <a:t>Some groups have </a:t>
            </a:r>
            <a:r>
              <a:rPr lang="en-CA" dirty="0"/>
              <a:t>additional risk </a:t>
            </a:r>
            <a:r>
              <a:rPr lang="en-CA" dirty="0" smtClean="0"/>
              <a:t>and are listed </a:t>
            </a:r>
            <a:r>
              <a:rPr lang="en-CA" dirty="0"/>
              <a:t>here, </a:t>
            </a:r>
            <a:r>
              <a:rPr lang="en-CA" dirty="0" smtClean="0"/>
              <a:t>children,</a:t>
            </a:r>
            <a:r>
              <a:rPr lang="en-CA" baseline="0" dirty="0" smtClean="0"/>
              <a:t> pregnant mothers, seniors or those </a:t>
            </a:r>
            <a:r>
              <a:rPr lang="en-CA" baseline="0" dirty="0"/>
              <a:t>already </a:t>
            </a:r>
            <a:r>
              <a:rPr lang="en-CA" baseline="0" dirty="0" smtClean="0"/>
              <a:t>ill including chronic illness, </a:t>
            </a:r>
            <a:r>
              <a:rPr lang="en-CA" baseline="0" dirty="0"/>
              <a:t>or if you experiencing some </a:t>
            </a:r>
            <a:r>
              <a:rPr lang="en-CA" baseline="0" dirty="0" smtClean="0"/>
              <a:t>social </a:t>
            </a:r>
            <a:r>
              <a:rPr lang="en-CA" baseline="0" dirty="0"/>
              <a:t>inequities like many of our First Nations, Inuit and </a:t>
            </a:r>
            <a:r>
              <a:rPr lang="en-CA" baseline="0" dirty="0" smtClean="0"/>
              <a:t>people in </a:t>
            </a:r>
            <a:r>
              <a:rPr lang="en-CA" baseline="0" dirty="0"/>
              <a:t>remote </a:t>
            </a:r>
            <a:r>
              <a:rPr lang="en-CA" baseline="0" dirty="0" smtClean="0"/>
              <a:t>communities as well as groups who live or work in areas of high levels of toxic exposure. </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a:t>
            </a:fld>
            <a:endParaRPr lang="en-CA"/>
          </a:p>
        </p:txBody>
      </p:sp>
    </p:spTree>
    <p:extLst>
      <p:ext uri="{BB962C8B-B14F-4D97-AF65-F5344CB8AC3E}">
        <p14:creationId xmlns:p14="http://schemas.microsoft.com/office/powerpoint/2010/main" val="4181853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cs typeface="Arial" panose="020B0604020202020204" pitchFamily="34" charset="0"/>
              </a:rPr>
              <a:t>There are </a:t>
            </a:r>
            <a:r>
              <a:rPr lang="en-CA" dirty="0" smtClean="0">
                <a:cs typeface="Arial" panose="020B0604020202020204" pitchFamily="34" charset="0"/>
              </a:rPr>
              <a:t>many ways </a:t>
            </a:r>
            <a:r>
              <a:rPr lang="en-CA" dirty="0">
                <a:cs typeface="Arial" panose="020B0604020202020204" pitchFamily="34" charset="0"/>
              </a:rPr>
              <a:t>that people can take steps to have a healthier plate! Some of these can help you save money, as well. </a:t>
            </a:r>
            <a:r>
              <a:rPr lang="en-CA" dirty="0" smtClean="0">
                <a:cs typeface="Arial" panose="020B0604020202020204" pitchFamily="34" charset="0"/>
              </a:rPr>
              <a:t>You may be able to</a:t>
            </a:r>
            <a:r>
              <a:rPr lang="en-CA" baseline="0" dirty="0" smtClean="0">
                <a:cs typeface="Arial" panose="020B0604020202020204" pitchFamily="34" charset="0"/>
              </a:rPr>
              <a:t> </a:t>
            </a:r>
            <a:r>
              <a:rPr lang="en-CA" dirty="0" smtClean="0">
                <a:cs typeface="Arial" panose="020B0604020202020204" pitchFamily="34" charset="0"/>
              </a:rPr>
              <a:t>implement </a:t>
            </a:r>
            <a:r>
              <a:rPr lang="en-CA" dirty="0">
                <a:cs typeface="Arial" panose="020B0604020202020204" pitchFamily="34" charset="0"/>
              </a:rPr>
              <a:t>all of these, but more likely you can do one or two.</a:t>
            </a:r>
          </a:p>
          <a:p>
            <a:pPr marL="465887" indent="-465887">
              <a:lnSpc>
                <a:spcPct val="150000"/>
              </a:lnSpc>
              <a:buFont typeface="Arial" panose="020B0604020202020204" pitchFamily="34" charset="0"/>
              <a:buChar char="•"/>
            </a:pPr>
            <a:r>
              <a:rPr lang="en-CA" dirty="0">
                <a:cs typeface="Arial" panose="020B0604020202020204" pitchFamily="34" charset="0"/>
              </a:rPr>
              <a:t>Cook at home more often. Avoid eating out or eating pre-prepared foods.</a:t>
            </a:r>
          </a:p>
          <a:p>
            <a:pPr marL="465887" indent="-465887">
              <a:lnSpc>
                <a:spcPct val="150000"/>
              </a:lnSpc>
              <a:buFont typeface="Arial" panose="020B0604020202020204" pitchFamily="34" charset="0"/>
              <a:buChar char="•"/>
            </a:pPr>
            <a:r>
              <a:rPr lang="en-CA" dirty="0">
                <a:cs typeface="Arial" panose="020B0604020202020204" pitchFamily="34" charset="0"/>
              </a:rPr>
              <a:t>Buy local, in season, and sustainable (organic) food when you can</a:t>
            </a:r>
          </a:p>
          <a:p>
            <a:pPr marL="465887" indent="-465887" defTabSz="931774">
              <a:lnSpc>
                <a:spcPct val="150000"/>
              </a:lnSpc>
              <a:buFont typeface="Arial" panose="020B0604020202020204" pitchFamily="34" charset="0"/>
              <a:buChar char="•"/>
              <a:defRPr/>
            </a:pPr>
            <a:r>
              <a:rPr lang="en-CA" dirty="0">
                <a:cs typeface="Arial" panose="020B0604020202020204" pitchFamily="34" charset="0"/>
              </a:rPr>
              <a:t>Buy fresh, in season, or frozen fruits and veggies in the winter</a:t>
            </a:r>
            <a:r>
              <a:rPr lang="en-CA" dirty="0"/>
              <a:t>- we recommend you avoid buying canned foods as the liner may contain bisphenol S or F, these are BP plastics (may be BPA-free but not BP free) </a:t>
            </a:r>
            <a:endParaRPr lang="en-CA" dirty="0">
              <a:cs typeface="Arial" panose="020B0604020202020204" pitchFamily="34" charset="0"/>
            </a:endParaRPr>
          </a:p>
          <a:p>
            <a:pPr marL="465887" indent="-465887">
              <a:lnSpc>
                <a:spcPct val="150000"/>
              </a:lnSpc>
              <a:buFont typeface="Arial" panose="020B0604020202020204" pitchFamily="34" charset="0"/>
              <a:buChar char="•"/>
            </a:pPr>
            <a:r>
              <a:rPr lang="en-CA" dirty="0">
                <a:cs typeface="Arial" panose="020B0604020202020204" pitchFamily="34" charset="0"/>
              </a:rPr>
              <a:t>Rinse fresh </a:t>
            </a:r>
            <a:r>
              <a:rPr lang="en-CA" dirty="0" smtClean="0">
                <a:cs typeface="Arial" panose="020B0604020202020204" pitchFamily="34" charset="0"/>
              </a:rPr>
              <a:t>produce when you bring it home</a:t>
            </a:r>
            <a:endParaRPr lang="en-CA" dirty="0">
              <a:cs typeface="Arial" panose="020B0604020202020204" pitchFamily="34" charset="0"/>
            </a:endParaRPr>
          </a:p>
          <a:p>
            <a:pPr marL="465887" indent="-465887">
              <a:buFont typeface="Arial" panose="020B0604020202020204" pitchFamily="34" charset="0"/>
              <a:buChar char="•"/>
            </a:pPr>
            <a:r>
              <a:rPr lang="en-CA" dirty="0">
                <a:cs typeface="Arial" panose="020B0604020202020204" pitchFamily="34" charset="0"/>
              </a:rPr>
              <a:t>Choose low mercury fish. Mercury is common in our water systems. It’s persistent and it enters fish tissues which means that there is more mercury in the fish that are higher in the food chain. So choosing low mercury fish is choosing fish that are low on the food chain like mackerel, rainbow trout, wild or canned salmon, and tilapia. Mercury is especially dangerous to young kids and pregnant women, and even women who want to be pregnant someday. Because mercury will stay in our bodies, </a:t>
            </a:r>
            <a:r>
              <a:rPr lang="en-CA" dirty="0" smtClean="0">
                <a:cs typeface="Arial" panose="020B0604020202020204" pitchFamily="34" charset="0"/>
              </a:rPr>
              <a:t>and will </a:t>
            </a:r>
            <a:r>
              <a:rPr lang="en-CA" dirty="0">
                <a:cs typeface="Arial" panose="020B0604020202020204" pitchFamily="34" charset="0"/>
              </a:rPr>
              <a:t>travel through a placenta into a fetus. </a:t>
            </a:r>
            <a:endParaRPr lang="en-CA" dirty="0" smtClean="0">
              <a:cs typeface="Arial" panose="020B0604020202020204" pitchFamily="34" charset="0"/>
            </a:endParaRPr>
          </a:p>
          <a:p>
            <a:pPr marL="465887" indent="-465887">
              <a:buFont typeface="Arial" panose="020B0604020202020204" pitchFamily="34" charset="0"/>
              <a:buChar char="•"/>
            </a:pPr>
            <a:endParaRPr lang="en-CA" dirty="0" smtClean="0">
              <a:cs typeface="Arial" panose="020B0604020202020204" pitchFamily="34" charset="0"/>
            </a:endParaRPr>
          </a:p>
          <a:p>
            <a:pPr marL="0" indent="0">
              <a:buFont typeface="Arial" panose="020B0604020202020204" pitchFamily="34" charset="0"/>
              <a:buNone/>
            </a:pPr>
            <a:r>
              <a:rPr lang="en-CA" dirty="0" smtClean="0">
                <a:cs typeface="Arial" panose="020B0604020202020204" pitchFamily="34" charset="0"/>
              </a:rPr>
              <a:t>Source: Health Canada on Tips for healthy eating- https://food-guide.canada.ca/en/tips-for-healthy-eating/</a:t>
            </a:r>
            <a:endParaRPr lang="en-CA"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30</a:t>
            </a:fld>
            <a:endParaRPr lang="en-CA"/>
          </a:p>
        </p:txBody>
      </p:sp>
    </p:spTree>
    <p:extLst>
      <p:ext uri="{BB962C8B-B14F-4D97-AF65-F5344CB8AC3E}">
        <p14:creationId xmlns:p14="http://schemas.microsoft.com/office/powerpoint/2010/main" val="152110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Avoid </a:t>
            </a:r>
            <a:r>
              <a:rPr lang="en-CA" dirty="0"/>
              <a:t>non-stick</a:t>
            </a:r>
            <a:r>
              <a:rPr lang="en-CA" baseline="0" dirty="0"/>
              <a:t> cookware, which we’ll talk about a bit more in the next slide. But the coating on non-stick cookware contains polyfluorinated alkyl substances</a:t>
            </a:r>
            <a:r>
              <a:rPr lang="en-CA" dirty="0"/>
              <a:t> (PFAS,PFOS). These are endocrine disrupting chemicals.</a:t>
            </a:r>
          </a:p>
          <a:p>
            <a:endParaRPr lang="en-CA" dirty="0"/>
          </a:p>
          <a:p>
            <a:r>
              <a:rPr lang="en-CA" dirty="0" smtClean="0"/>
              <a:t>Make </a:t>
            </a:r>
            <a:r>
              <a:rPr lang="en-CA" dirty="0"/>
              <a:t>sure that your water is safe to</a:t>
            </a:r>
            <a:r>
              <a:rPr lang="en-CA" baseline="0" dirty="0"/>
              <a:t> drink and cook with. </a:t>
            </a:r>
            <a:r>
              <a:rPr lang="en-CA" dirty="0"/>
              <a:t>If you have well water, it should be tested regularly, every 6 months to a year for bacteria, arsenic, lead, and more toxic substances. Municipal water is tested by the city to ensure safety.</a:t>
            </a:r>
          </a:p>
          <a:p>
            <a:endParaRPr lang="en-CA" dirty="0"/>
          </a:p>
          <a:p>
            <a:r>
              <a:rPr lang="en-CA" dirty="0"/>
              <a:t>Using</a:t>
            </a:r>
            <a:r>
              <a:rPr lang="en-CA" baseline="0" dirty="0"/>
              <a:t> a thermometer when cooking meats makes it super easy. These cost only 10 or 15 dollars and they allow you be have confidence that the meat has been cooked thoroughly to health standards.</a:t>
            </a:r>
          </a:p>
          <a:p>
            <a:r>
              <a:rPr lang="en-CA" baseline="0" dirty="0"/>
              <a:t>To avoid bacteria, </a:t>
            </a:r>
            <a:r>
              <a:rPr lang="en-CA" baseline="0" dirty="0" smtClean="0"/>
              <a:t>store </a:t>
            </a:r>
            <a:r>
              <a:rPr lang="en-CA" baseline="0" dirty="0"/>
              <a:t>any leftovers </a:t>
            </a:r>
            <a:r>
              <a:rPr lang="en-CA" baseline="0" dirty="0" smtClean="0"/>
              <a:t>in </a:t>
            </a:r>
            <a:r>
              <a:rPr lang="en-CA" baseline="0" dirty="0"/>
              <a:t>the fridge as soon as possible when no longer </a:t>
            </a:r>
            <a:r>
              <a:rPr lang="en-CA" baseline="0" dirty="0" smtClean="0"/>
              <a:t>hot</a:t>
            </a:r>
            <a:r>
              <a:rPr lang="en-CA" baseline="0" dirty="0"/>
              <a:t>. It is not a good idea to put very hot food into the fridge.</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31</a:t>
            </a:fld>
            <a:endParaRPr lang="en-CA"/>
          </a:p>
        </p:txBody>
      </p:sp>
    </p:spTree>
    <p:extLst>
      <p:ext uri="{BB962C8B-B14F-4D97-AF65-F5344CB8AC3E}">
        <p14:creationId xmlns:p14="http://schemas.microsoft.com/office/powerpoint/2010/main" val="1070364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your non-stick pots or pans are scratched or chips like in this image, they should be thrown out. The non-stick surface is toxic and can get into your food when</a:t>
            </a:r>
            <a:r>
              <a:rPr lang="en-CA" baseline="0" dirty="0"/>
              <a:t> the pan is in it’s prime, but even more so when there are scratches or chips. We don’t recommend buying non-stick cookware, especially second-hand. And when you are able, you can replace them with cast-iron, stainless steal, glass or ceramic pans instead</a:t>
            </a:r>
            <a:r>
              <a:rPr lang="en-CA" baseline="0" dirty="0" smtClean="0"/>
              <a:t>.</a:t>
            </a:r>
          </a:p>
          <a:p>
            <a:endParaRPr lang="en-CA" baseline="0" dirty="0" smtClean="0"/>
          </a:p>
          <a:p>
            <a:r>
              <a:rPr lang="en-CA" baseline="0" dirty="0" smtClean="0"/>
              <a:t>Source: Health Canada on Safe Use of Cookware- https://www.canada.ca/en/health-canada/services/household-products/safe-use-cookware.html</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32</a:t>
            </a:fld>
            <a:endParaRPr lang="en-CA"/>
          </a:p>
        </p:txBody>
      </p:sp>
    </p:spTree>
    <p:extLst>
      <p:ext uri="{BB962C8B-B14F-4D97-AF65-F5344CB8AC3E}">
        <p14:creationId xmlns:p14="http://schemas.microsoft.com/office/powerpoint/2010/main" val="2760846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latin typeface="Constantia" panose="02030602050306030303" pitchFamily="18" charset="0"/>
              </a:rPr>
              <a:t>Let’s shift to personal care products, what we put on the outside of our bodies as opposed to the inside of our bodies. </a:t>
            </a:r>
          </a:p>
          <a:p>
            <a:pPr defTabSz="931774">
              <a:defRPr/>
            </a:pPr>
            <a:r>
              <a:rPr lang="en-CA" dirty="0" smtClean="0">
                <a:latin typeface="Constantia" panose="02030602050306030303" pitchFamily="18" charset="0"/>
              </a:rPr>
              <a:t>Our skin </a:t>
            </a:r>
            <a:r>
              <a:rPr lang="en-CA" dirty="0">
                <a:latin typeface="Constantia" panose="02030602050306030303" pitchFamily="18" charset="0"/>
              </a:rPr>
              <a:t>is actually our body’s largest organ.</a:t>
            </a:r>
          </a:p>
          <a:p>
            <a:pPr defTabSz="931774">
              <a:defRPr/>
            </a:pPr>
            <a:r>
              <a:rPr lang="en-CA" dirty="0">
                <a:latin typeface="Constantia" panose="02030602050306030303" pitchFamily="18" charset="0"/>
              </a:rPr>
              <a:t>And all the products we put on our skin, make their way into our body, into our bloodstream, </a:t>
            </a:r>
            <a:r>
              <a:rPr lang="en-CA" dirty="0" smtClean="0">
                <a:latin typeface="Constantia" panose="02030602050306030303" pitchFamily="18" charset="0"/>
              </a:rPr>
              <a:t>and some </a:t>
            </a:r>
            <a:r>
              <a:rPr lang="en-CA" dirty="0">
                <a:latin typeface="Constantia" panose="02030602050306030303" pitchFamily="18" charset="0"/>
              </a:rPr>
              <a:t>build up the more we use them, because our bodies don’t have a system to </a:t>
            </a:r>
            <a:r>
              <a:rPr lang="en-CA" dirty="0" smtClean="0">
                <a:latin typeface="Constantia" panose="02030602050306030303" pitchFamily="18" charset="0"/>
              </a:rPr>
              <a:t>expel</a:t>
            </a:r>
            <a:r>
              <a:rPr lang="en-CA" baseline="0" dirty="0" smtClean="0">
                <a:latin typeface="Constantia" panose="02030602050306030303" pitchFamily="18" charset="0"/>
              </a:rPr>
              <a:t> </a:t>
            </a:r>
            <a:r>
              <a:rPr lang="en-CA" dirty="0" smtClean="0">
                <a:latin typeface="Constantia" panose="02030602050306030303" pitchFamily="18" charset="0"/>
              </a:rPr>
              <a:t>the </a:t>
            </a:r>
            <a:r>
              <a:rPr lang="en-CA" dirty="0">
                <a:latin typeface="Constantia" panose="02030602050306030303" pitchFamily="18" charset="0"/>
              </a:rPr>
              <a:t>synthetic chemicals.</a:t>
            </a:r>
          </a:p>
          <a:p>
            <a:pPr defTabSz="931774">
              <a:defRPr/>
            </a:pPr>
            <a:r>
              <a:rPr lang="en-CA" dirty="0" smtClean="0">
                <a:latin typeface="Constantia" panose="02030602050306030303" pitchFamily="18" charset="0"/>
              </a:rPr>
              <a:t>Unfortunately many ingredients </a:t>
            </a:r>
            <a:r>
              <a:rPr lang="en-CA" dirty="0">
                <a:latin typeface="Constantia" panose="02030602050306030303" pitchFamily="18" charset="0"/>
              </a:rPr>
              <a:t>in cosmetics and other personal care products are known carcinogens, pesticides, and endocrine-disrupters.</a:t>
            </a:r>
          </a:p>
          <a:p>
            <a:pPr defTabSz="931774">
              <a:defRPr/>
            </a:pPr>
            <a:r>
              <a:rPr lang="en-CA" dirty="0">
                <a:latin typeface="Constantia" panose="02030602050306030303" pitchFamily="18" charset="0"/>
              </a:rPr>
              <a:t>- If you want to learn more about </a:t>
            </a:r>
            <a:r>
              <a:rPr lang="en-CA" dirty="0" smtClean="0">
                <a:latin typeface="Constantia" panose="02030602050306030303" pitchFamily="18" charset="0"/>
              </a:rPr>
              <a:t>this, check out the documentary “</a:t>
            </a:r>
            <a:r>
              <a:rPr lang="en-CA" dirty="0">
                <a:latin typeface="Constantia" panose="02030602050306030303" pitchFamily="18" charset="0"/>
              </a:rPr>
              <a:t>Toxic Beauty” that you can stream for free on CBC that talks all about the dangerous and harmful side of the cosmetic industry.</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33</a:t>
            </a:fld>
            <a:endParaRPr lang="en-CA"/>
          </a:p>
        </p:txBody>
      </p:sp>
    </p:spTree>
    <p:extLst>
      <p:ext uri="{BB962C8B-B14F-4D97-AF65-F5344CB8AC3E}">
        <p14:creationId xmlns:p14="http://schemas.microsoft.com/office/powerpoint/2010/main" val="1515654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some simple tips on how to reduce your exposure to the </a:t>
            </a:r>
            <a:r>
              <a:rPr lang="en-CA" dirty="0" smtClean="0"/>
              <a:t>toxic</a:t>
            </a:r>
            <a:r>
              <a:rPr lang="en-CA" baseline="0" dirty="0" smtClean="0"/>
              <a:t> ingredients</a:t>
            </a:r>
            <a:r>
              <a:rPr lang="en-CA" dirty="0" smtClean="0"/>
              <a:t> </a:t>
            </a:r>
            <a:r>
              <a:rPr lang="en-CA" dirty="0"/>
              <a:t>in cosmetics.</a:t>
            </a:r>
          </a:p>
          <a:p>
            <a:r>
              <a:rPr lang="en-CA" dirty="0" smtClean="0"/>
              <a:t>-</a:t>
            </a:r>
            <a:r>
              <a:rPr lang="en-CA" baseline="0" dirty="0" smtClean="0"/>
              <a:t> </a:t>
            </a:r>
            <a:r>
              <a:rPr lang="en-CA" dirty="0" smtClean="0"/>
              <a:t>In</a:t>
            </a:r>
            <a:r>
              <a:rPr lang="en-CA" baseline="0" dirty="0" smtClean="0"/>
              <a:t> </a:t>
            </a:r>
            <a:r>
              <a:rPr lang="en-CA" baseline="0" dirty="0"/>
              <a:t>2015 Canada passed legislation that ingredients are required to be listed on cosmetics and personal products. That’s not the case in other countries so if you are shopping online or outside of Canada, you may not be able to find out what’s in the products. You also want to be wary of products </a:t>
            </a:r>
            <a:r>
              <a:rPr lang="en-CA" baseline="0" dirty="0" smtClean="0"/>
              <a:t>purchased inside </a:t>
            </a:r>
            <a:r>
              <a:rPr lang="en-CA" baseline="0" dirty="0"/>
              <a:t>Canada before 2015 and </a:t>
            </a:r>
            <a:r>
              <a:rPr lang="en-CA" baseline="0" dirty="0" smtClean="0"/>
              <a:t>consider tossing </a:t>
            </a:r>
            <a:r>
              <a:rPr lang="en-CA" baseline="0" dirty="0"/>
              <a:t>them, as they </a:t>
            </a:r>
            <a:r>
              <a:rPr lang="en-CA" baseline="0" dirty="0" smtClean="0"/>
              <a:t>likely </a:t>
            </a:r>
            <a:r>
              <a:rPr lang="en-CA" baseline="0" dirty="0"/>
              <a:t>do not list all their ingredients.</a:t>
            </a:r>
          </a:p>
          <a:p>
            <a:pPr marL="171450" indent="-171450" defTabSz="931774">
              <a:buFontTx/>
              <a:buChar char="-"/>
              <a:defRPr/>
            </a:pPr>
            <a:r>
              <a:rPr lang="en-CA" baseline="0" dirty="0" smtClean="0"/>
              <a:t>As </a:t>
            </a:r>
            <a:r>
              <a:rPr lang="en-CA" baseline="0" dirty="0"/>
              <a:t>much as you can, go with natural ingredients and do your research to find products with ingredients that are healthy for our bodies. </a:t>
            </a:r>
            <a:endParaRPr lang="en-CA" baseline="0" dirty="0" smtClean="0"/>
          </a:p>
          <a:p>
            <a:pPr marL="171450" indent="-171450" defTabSz="931774">
              <a:buFontTx/>
              <a:buChar char="-"/>
              <a:defRPr/>
            </a:pPr>
            <a:r>
              <a:rPr lang="en-CA" baseline="0" dirty="0" smtClean="0"/>
              <a:t>Find </a:t>
            </a:r>
            <a:r>
              <a:rPr lang="en-CA" baseline="0" dirty="0"/>
              <a:t>healthier products: you can use the “Think Dirty” app</a:t>
            </a:r>
          </a:p>
          <a:p>
            <a:pPr marL="171450" indent="-171450">
              <a:buFontTx/>
              <a:buChar char="-"/>
            </a:pPr>
            <a:r>
              <a:rPr lang="en-CA" baseline="0" dirty="0" smtClean="0"/>
              <a:t>A </a:t>
            </a:r>
            <a:r>
              <a:rPr lang="en-CA" baseline="0" dirty="0"/>
              <a:t>money saving technique is to not buy makeup at all, or use less often or wear it less heavy. This way you could really go for the “wow” factor </a:t>
            </a:r>
            <a:r>
              <a:rPr lang="en-CA" baseline="0" dirty="0" smtClean="0"/>
              <a:t>on </a:t>
            </a:r>
            <a:r>
              <a:rPr lang="en-CA" baseline="0" dirty="0"/>
              <a:t>special occasions. </a:t>
            </a:r>
            <a:endParaRPr lang="en-CA" baseline="0" dirty="0" smtClean="0"/>
          </a:p>
          <a:p>
            <a:pPr marL="171450" indent="-171450">
              <a:buFontTx/>
              <a:buChar char="-"/>
            </a:pPr>
            <a:endParaRPr lang="en-CA" baseline="0" dirty="0" smtClean="0"/>
          </a:p>
          <a:p>
            <a:pPr marL="0" indent="0">
              <a:buFontTx/>
              <a:buNone/>
            </a:pPr>
            <a:endParaRPr lang="en-CA" baseline="0" dirty="0" smtClean="0"/>
          </a:p>
          <a:p>
            <a:pPr marL="0" indent="0">
              <a:buFontTx/>
              <a:buNone/>
            </a:pPr>
            <a:r>
              <a:rPr lang="en-CA" baseline="0" dirty="0" smtClean="0"/>
              <a:t>Sources:</a:t>
            </a:r>
          </a:p>
          <a:p>
            <a:pPr marL="0" indent="0">
              <a:buFontTx/>
              <a:buNone/>
            </a:pPr>
            <a:r>
              <a:rPr lang="en-CA" baseline="0" dirty="0" smtClean="0"/>
              <a:t>Less Toxic guide to cosmetics and personal care- https://www.lesstoxicguide.ca/index.asp?fetch=personal</a:t>
            </a:r>
          </a:p>
          <a:p>
            <a:pPr marL="0" indent="0">
              <a:buFontTx/>
              <a:buNone/>
            </a:pPr>
            <a:r>
              <a:rPr lang="en-CA" baseline="0" dirty="0" smtClean="0"/>
              <a:t>EWG Skin Deep - https://www.ewg.org/skindeep/</a:t>
            </a:r>
          </a:p>
          <a:p>
            <a:pPr marL="0" indent="0">
              <a:buFontTx/>
              <a:buNone/>
            </a:pPr>
            <a:r>
              <a:rPr lang="en-CA" baseline="0" dirty="0" smtClean="0"/>
              <a:t>David </a:t>
            </a:r>
            <a:r>
              <a:rPr lang="en-CA" baseline="0" dirty="0" err="1" smtClean="0"/>
              <a:t>Suziki</a:t>
            </a:r>
            <a:r>
              <a:rPr lang="en-CA" baseline="0" dirty="0" smtClean="0"/>
              <a:t> Toxic ingredients in our cosmetics - https://davidsuzuki.org/science-learning-centre-article/whats-inside-counts-survey-toxic-ingredients-cosmetics/</a:t>
            </a:r>
            <a:endParaRPr lang="en-CA" baseline="0" dirty="0"/>
          </a:p>
        </p:txBody>
      </p:sp>
      <p:sp>
        <p:nvSpPr>
          <p:cNvPr id="4" name="Slide Number Placeholder 3"/>
          <p:cNvSpPr>
            <a:spLocks noGrp="1"/>
          </p:cNvSpPr>
          <p:nvPr>
            <p:ph type="sldNum" sz="quarter" idx="10"/>
          </p:nvPr>
        </p:nvSpPr>
        <p:spPr/>
        <p:txBody>
          <a:bodyPr/>
          <a:lstStyle/>
          <a:p>
            <a:fld id="{CAEC86AE-9A49-40F4-B2BA-D7F32AA0C8B4}" type="slidenum">
              <a:rPr lang="en-CA" smtClean="0"/>
              <a:t>34</a:t>
            </a:fld>
            <a:endParaRPr lang="en-CA"/>
          </a:p>
        </p:txBody>
      </p:sp>
    </p:spTree>
    <p:extLst>
      <p:ext uri="{BB962C8B-B14F-4D97-AF65-F5344CB8AC3E}">
        <p14:creationId xmlns:p14="http://schemas.microsoft.com/office/powerpoint/2010/main" val="3606968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great resources</a:t>
            </a:r>
            <a:r>
              <a:rPr lang="en-US" baseline="0" dirty="0"/>
              <a:t> that cover all of these topics and more. There is a lot of information on the internet, and not all of it is true. These resources are evidence-based and some provide examples of DIYs and other things you can do at home to create a Healthy Home environment.</a:t>
            </a:r>
            <a:endParaRPr lang="en-US" dirty="0"/>
          </a:p>
        </p:txBody>
      </p:sp>
      <p:sp>
        <p:nvSpPr>
          <p:cNvPr id="4" name="Slide Number Placeholder 3"/>
          <p:cNvSpPr>
            <a:spLocks noGrp="1"/>
          </p:cNvSpPr>
          <p:nvPr>
            <p:ph type="sldNum" sz="quarter" idx="10"/>
          </p:nvPr>
        </p:nvSpPr>
        <p:spPr/>
        <p:txBody>
          <a:bodyPr/>
          <a:lstStyle/>
          <a:p>
            <a:fld id="{CAEC86AE-9A49-40F4-B2BA-D7F32AA0C8B4}" type="slidenum">
              <a:rPr lang="en-CA" smtClean="0"/>
              <a:t>35</a:t>
            </a:fld>
            <a:endParaRPr lang="en-CA"/>
          </a:p>
        </p:txBody>
      </p:sp>
    </p:spTree>
    <p:extLst>
      <p:ext uri="{BB962C8B-B14F-4D97-AF65-F5344CB8AC3E}">
        <p14:creationId xmlns:p14="http://schemas.microsoft.com/office/powerpoint/2010/main" val="461528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a:latin typeface="+mn-lt"/>
              </a:rPr>
              <a:t>review of some simple actions you can take in each area,</a:t>
            </a:r>
            <a:r>
              <a:rPr lang="en-US" baseline="0" dirty="0">
                <a:latin typeface="+mn-lt"/>
              </a:rPr>
              <a:t> to empower you to create a healthy home for yourself, your family and your friends. </a:t>
            </a:r>
          </a:p>
          <a:p>
            <a:r>
              <a:rPr lang="en-US" dirty="0">
                <a:cs typeface="Arial" panose="020B0604020202020204" pitchFamily="34" charset="0"/>
              </a:rPr>
              <a:t>Air:</a:t>
            </a:r>
          </a:p>
          <a:p>
            <a:r>
              <a:rPr lang="en-US" dirty="0">
                <a:cs typeface="Arial" panose="020B0604020202020204" pitchFamily="34" charset="0"/>
              </a:rPr>
              <a:t>If you or someone in your life smokes or vapes and is unable or unwilling to quit at this time, make sure to Keep smoke/vape outside</a:t>
            </a:r>
          </a:p>
          <a:p>
            <a:r>
              <a:rPr lang="en-US" dirty="0">
                <a:cs typeface="Arial" panose="020B0604020202020204" pitchFamily="34" charset="0"/>
              </a:rPr>
              <a:t>Go scent free with your home products</a:t>
            </a:r>
          </a:p>
          <a:p>
            <a:r>
              <a:rPr lang="en-US" baseline="0" dirty="0">
                <a:latin typeface="+mn-lt"/>
              </a:rPr>
              <a:t>Test your home for radon and carbon dioxide.</a:t>
            </a:r>
          </a:p>
          <a:p>
            <a:r>
              <a:rPr lang="en-US" dirty="0">
                <a:cs typeface="Arial" panose="020B0604020202020204" pitchFamily="34" charset="0"/>
              </a:rPr>
              <a:t>Dust/</a:t>
            </a:r>
            <a:r>
              <a:rPr lang="en-US" dirty="0" err="1">
                <a:cs typeface="Arial" panose="020B0604020202020204" pitchFamily="34" charset="0"/>
              </a:rPr>
              <a:t>Mould</a:t>
            </a:r>
            <a:r>
              <a:rPr lang="en-US" dirty="0">
                <a:cs typeface="Arial" panose="020B0604020202020204" pitchFamily="34" charset="0"/>
              </a:rPr>
              <a:t>:</a:t>
            </a:r>
          </a:p>
          <a:p>
            <a:r>
              <a:rPr lang="en-US" dirty="0">
                <a:cs typeface="Arial" panose="020B0604020202020204" pitchFamily="34" charset="0"/>
              </a:rPr>
              <a:t>Dust and vacuum regularly, minimize clutter</a:t>
            </a:r>
            <a:endParaRPr lang="en-CA" dirty="0">
              <a:cs typeface="Arial" panose="020B0604020202020204" pitchFamily="34" charset="0"/>
            </a:endParaRPr>
          </a:p>
          <a:p>
            <a:r>
              <a:rPr lang="en-US" dirty="0">
                <a:cs typeface="Arial" panose="020B0604020202020204" pitchFamily="34" charset="0"/>
              </a:rPr>
              <a:t>Use natural or DIY cleaners instead of the more toxic products you can find on the shelf.</a:t>
            </a:r>
          </a:p>
          <a:p>
            <a:r>
              <a:rPr lang="en-US" dirty="0">
                <a:cs typeface="Arial" panose="020B0604020202020204" pitchFamily="34" charset="0"/>
              </a:rPr>
              <a:t>Clean and prevent </a:t>
            </a:r>
            <a:r>
              <a:rPr lang="en-US" dirty="0" err="1">
                <a:cs typeface="Arial" panose="020B0604020202020204" pitchFamily="34" charset="0"/>
              </a:rPr>
              <a:t>mould</a:t>
            </a:r>
            <a:r>
              <a:rPr lang="en-US" dirty="0">
                <a:cs typeface="Arial" panose="020B0604020202020204" pitchFamily="34" charset="0"/>
              </a:rPr>
              <a:t> growth</a:t>
            </a:r>
            <a:endParaRPr lang="en-US" dirty="0">
              <a:latin typeface="+mn-lt"/>
            </a:endParaRPr>
          </a:p>
          <a:p>
            <a:r>
              <a:rPr lang="en-US" dirty="0">
                <a:latin typeface="+mn-lt"/>
              </a:rPr>
              <a:t>Plastics:</a:t>
            </a:r>
          </a:p>
          <a:p>
            <a:r>
              <a:rPr lang="en-US" baseline="0" dirty="0">
                <a:latin typeface="+mn-lt"/>
              </a:rPr>
              <a:t>Keep bags in your car, in your bag, or at your front door so that you remember to bring them shopping with you and you can refuse plastic produce bags and product bags.</a:t>
            </a:r>
          </a:p>
          <a:p>
            <a:r>
              <a:rPr lang="en-US" baseline="0" dirty="0">
                <a:latin typeface="+mn-lt"/>
              </a:rPr>
              <a:t>Remember to store food, especially hot food or food that will be re-heated in glass or ceramic containers. Always </a:t>
            </a:r>
            <a:r>
              <a:rPr lang="en-US" baseline="0" dirty="0" err="1">
                <a:latin typeface="+mn-lt"/>
              </a:rPr>
              <a:t>always</a:t>
            </a:r>
            <a:r>
              <a:rPr lang="en-US" baseline="0" dirty="0">
                <a:latin typeface="+mn-lt"/>
              </a:rPr>
              <a:t> avoid plastics with hot food!</a:t>
            </a:r>
          </a:p>
          <a:p>
            <a:r>
              <a:rPr lang="en-US" dirty="0">
                <a:cs typeface="Arial" panose="020B0604020202020204" pitchFamily="34" charset="0"/>
              </a:rPr>
              <a:t>Foods: </a:t>
            </a:r>
          </a:p>
          <a:p>
            <a:r>
              <a:rPr lang="en-US" dirty="0">
                <a:cs typeface="Arial" panose="020B0604020202020204" pitchFamily="34" charset="0"/>
              </a:rPr>
              <a:t>Cook at home more often can save you money, keeps you aware of what you are putting in your body.</a:t>
            </a:r>
            <a:endParaRPr lang="en-CA" dirty="0">
              <a:cs typeface="Arial" panose="020B0604020202020204" pitchFamily="34" charset="0"/>
            </a:endParaRPr>
          </a:p>
          <a:p>
            <a:r>
              <a:rPr lang="en-CA" dirty="0">
                <a:cs typeface="Arial" panose="020B0604020202020204" pitchFamily="34" charset="0"/>
              </a:rPr>
              <a:t>Choose fresh or frozen over canned when possible, so you can avoid the BP plastics.</a:t>
            </a:r>
          </a:p>
          <a:p>
            <a:r>
              <a:rPr lang="en-US" dirty="0">
                <a:cs typeface="Arial" panose="020B0604020202020204" pitchFamily="34" charset="0"/>
              </a:rPr>
              <a:t>Personal Care Products: </a:t>
            </a:r>
          </a:p>
          <a:p>
            <a:r>
              <a:rPr lang="en-US" dirty="0">
                <a:cs typeface="Arial" panose="020B0604020202020204" pitchFamily="34" charset="0"/>
              </a:rPr>
              <a:t>Reduce use of cosmetics, so you can wear less often or less at a time</a:t>
            </a:r>
          </a:p>
          <a:p>
            <a:r>
              <a:rPr lang="en-US" dirty="0">
                <a:cs typeface="Arial" panose="020B0604020202020204" pitchFamily="34" charset="0"/>
              </a:rPr>
              <a:t>Do your research, always look at the ingredient list and Choose products with whole and familiar ingredients</a:t>
            </a:r>
            <a:endParaRPr lang="en-CA"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36</a:t>
            </a:fld>
            <a:endParaRPr lang="en-CA"/>
          </a:p>
        </p:txBody>
      </p:sp>
    </p:spTree>
    <p:extLst>
      <p:ext uri="{BB962C8B-B14F-4D97-AF65-F5344CB8AC3E}">
        <p14:creationId xmlns:p14="http://schemas.microsoft.com/office/powerpoint/2010/main" val="15159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Make at least one written commitment to reduce your exposure to </a:t>
            </a:r>
            <a:r>
              <a:rPr lang="en-CA" dirty="0" smtClean="0"/>
              <a:t>toxic</a:t>
            </a:r>
            <a:r>
              <a:rPr lang="en-CA" baseline="0" dirty="0" smtClean="0"/>
              <a:t> substances</a:t>
            </a:r>
            <a:r>
              <a:rPr lang="en-CA" dirty="0" smtClean="0"/>
              <a:t>. </a:t>
            </a:r>
            <a:r>
              <a:rPr lang="en-CA" dirty="0"/>
              <a:t>When you are trying to identify what you can do, ask yourself these questions: Why do you want to change? Is there anything preventing you from changing? Why haven’t you made this change before now? How can you address those barriers to change? What are some things that could help you make this change?</a:t>
            </a:r>
          </a:p>
          <a:p>
            <a:r>
              <a:rPr lang="en-CA" dirty="0"/>
              <a:t>Ex. Sticky notes around your home to remind you to bring a water bottle or reusable bag out of the house; give away your toxic cleaners so that you will be required to find/make an alternative; invite friends over for a make your own makeup evening; put white vinegar on your grocery list; take a red sharpie to your cleaning products and write “TOXIC” on them. </a:t>
            </a:r>
          </a:p>
          <a:p>
            <a:r>
              <a:rPr lang="en-CA" dirty="0"/>
              <a:t>2. Think of three friends or family members whom</a:t>
            </a:r>
            <a:r>
              <a:rPr lang="en-CA" baseline="0" dirty="0"/>
              <a:t> you could enlighten. </a:t>
            </a:r>
            <a:r>
              <a:rPr lang="en-CA" dirty="0"/>
              <a:t>Hopefully these are people who you can work alongside. You can remind them of their</a:t>
            </a:r>
            <a:r>
              <a:rPr lang="en-CA" baseline="0" dirty="0"/>
              <a:t> commitment, and they can remind you of yours. You can all hold each other accountable and encourage each other to stay committed.</a:t>
            </a:r>
          </a:p>
          <a:p>
            <a:r>
              <a:rPr lang="en-CA" dirty="0"/>
              <a:t>3. Feel</a:t>
            </a:r>
            <a:r>
              <a:rPr lang="en-CA" baseline="0" dirty="0"/>
              <a:t> free to use the brochure provided to </a:t>
            </a:r>
            <a:r>
              <a:rPr lang="en-CA" baseline="0" dirty="0" smtClean="0"/>
              <a:t>teach </a:t>
            </a:r>
            <a:r>
              <a:rPr lang="en-CA" baseline="0" dirty="0"/>
              <a:t>these three </a:t>
            </a:r>
            <a:r>
              <a:rPr lang="en-CA" baseline="0" dirty="0" smtClean="0"/>
              <a:t>people what you’ve learned about toxics.</a:t>
            </a:r>
            <a:endParaRPr lang="en-CA" baseline="0" dirty="0"/>
          </a:p>
          <a:p>
            <a:r>
              <a:rPr lang="en-CA" baseline="0" dirty="0"/>
              <a:t>4. Get each person to make a commitment on the commitment form. You will do this as well.</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37</a:t>
            </a:fld>
            <a:endParaRPr lang="en-CA"/>
          </a:p>
        </p:txBody>
      </p:sp>
    </p:spTree>
    <p:extLst>
      <p:ext uri="{BB962C8B-B14F-4D97-AF65-F5344CB8AC3E}">
        <p14:creationId xmlns:p14="http://schemas.microsoft.com/office/powerpoint/2010/main" val="2419734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 Record each person’s commitment and contact</a:t>
            </a:r>
            <a:r>
              <a:rPr lang="en-CA" baseline="0" dirty="0"/>
              <a:t> info on the tracking form (including your own). Tell them that you will follow up to see how they are doing in 2-3 weeks. (Accountability)</a:t>
            </a:r>
            <a:endParaRPr lang="en-CA" dirty="0"/>
          </a:p>
          <a:p>
            <a:r>
              <a:rPr lang="en-CA" dirty="0"/>
              <a:t>6. After about </a:t>
            </a:r>
            <a:r>
              <a:rPr lang="en-CA" dirty="0" smtClean="0"/>
              <a:t>2 </a:t>
            </a:r>
            <a:r>
              <a:rPr lang="en-CA" dirty="0"/>
              <a:t>weeks, contact your friends to find out how</a:t>
            </a:r>
            <a:r>
              <a:rPr lang="en-CA" baseline="0" dirty="0"/>
              <a:t> they are doing with their commitments. </a:t>
            </a:r>
            <a:r>
              <a:rPr lang="en-CA" dirty="0"/>
              <a:t>This follow-up is important, especially if you haven’t been following up during the these weeks.</a:t>
            </a:r>
            <a:r>
              <a:rPr lang="en-CA" baseline="0" dirty="0"/>
              <a:t> </a:t>
            </a:r>
            <a:r>
              <a:rPr lang="en-CA" baseline="0" dirty="0" smtClean="0"/>
              <a:t>And you are encouraged to follow-up with them again after the 2 weeks, and you could ask them to follow-up with you about your commitments.</a:t>
            </a:r>
            <a:endParaRPr lang="en-CA" baseline="0" dirty="0"/>
          </a:p>
          <a:p>
            <a:r>
              <a:rPr lang="en-CA" baseline="0" dirty="0"/>
              <a:t>At the </a:t>
            </a:r>
            <a:r>
              <a:rPr lang="en-CA" baseline="0" dirty="0" smtClean="0"/>
              <a:t>2 </a:t>
            </a:r>
            <a:r>
              <a:rPr lang="en-CA" baseline="0" dirty="0"/>
              <a:t>week mark, ask them and yourself, do you want to add more positive actions?</a:t>
            </a:r>
          </a:p>
          <a:p>
            <a:r>
              <a:rPr lang="en-CA" baseline="0" dirty="0"/>
              <a:t>7. Record their answers and your own on your tracking form.</a:t>
            </a:r>
          </a:p>
          <a:p>
            <a:r>
              <a:rPr lang="en-CA" baseline="0" dirty="0"/>
              <a:t>8. Provide your instructor with any submission requirements. </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38</a:t>
            </a:fld>
            <a:endParaRPr lang="en-CA"/>
          </a:p>
        </p:txBody>
      </p:sp>
    </p:spTree>
    <p:extLst>
      <p:ext uri="{BB962C8B-B14F-4D97-AF65-F5344CB8AC3E}">
        <p14:creationId xmlns:p14="http://schemas.microsoft.com/office/powerpoint/2010/main" val="348072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homework tracking form,</a:t>
            </a:r>
            <a:r>
              <a:rPr lang="en-CA" baseline="0" dirty="0"/>
              <a:t> or commitment form. You will record your commitment and progress and that of your friends of family.</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39</a:t>
            </a:fld>
            <a:endParaRPr lang="en-CA"/>
          </a:p>
        </p:txBody>
      </p:sp>
    </p:spTree>
    <p:extLst>
      <p:ext uri="{BB962C8B-B14F-4D97-AF65-F5344CB8AC3E}">
        <p14:creationId xmlns:p14="http://schemas.microsoft.com/office/powerpoint/2010/main" val="129971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chemicals that we are going to talk about today are not ones</a:t>
            </a:r>
            <a:r>
              <a:rPr lang="en-CA" baseline="0" dirty="0"/>
              <a:t> that you can see, smell, or taste, but they can get in our body as we go about our daily lives. We can be exposed to them by breathing, eating and drinking, absorption through the skin, and </a:t>
            </a:r>
            <a:r>
              <a:rPr lang="en-CA" baseline="0" dirty="0" smtClean="0"/>
              <a:t>for a baby, exposure can occur through </a:t>
            </a:r>
            <a:r>
              <a:rPr lang="en-CA" baseline="0" dirty="0"/>
              <a:t>the placenta. </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a:t>
            </a:fld>
            <a:endParaRPr lang="en-CA"/>
          </a:p>
        </p:txBody>
      </p:sp>
    </p:spTree>
    <p:extLst>
      <p:ext uri="{BB962C8B-B14F-4D97-AF65-F5344CB8AC3E}">
        <p14:creationId xmlns:p14="http://schemas.microsoft.com/office/powerpoint/2010/main" val="3708265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To identify barriers that will hold you back or a key motivation that will help push you forward, ask the following questions:</a:t>
            </a:r>
          </a:p>
          <a:p>
            <a:r>
              <a:rPr lang="en-CA" sz="1200" kern="1200" dirty="0" smtClean="0">
                <a:solidFill>
                  <a:schemeClr val="tx1"/>
                </a:solidFill>
                <a:effectLst/>
                <a:latin typeface="+mn-lt"/>
                <a:ea typeface="+mn-ea"/>
                <a:cs typeface="+mn-cs"/>
              </a:rPr>
              <a:t>Why do you want to change? Is there anything preventing you from changing? Why haven’t you made this change before now? How can you address those barriers to change? What are some things that could help you make this change?</a:t>
            </a:r>
          </a:p>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40</a:t>
            </a:fld>
            <a:endParaRPr lang="en-CA"/>
          </a:p>
        </p:txBody>
      </p:sp>
    </p:spTree>
    <p:extLst>
      <p:ext uri="{BB962C8B-B14F-4D97-AF65-F5344CB8AC3E}">
        <p14:creationId xmlns:p14="http://schemas.microsoft.com/office/powerpoint/2010/main" val="4232989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Ex. Sticky notes around your home to remind you to bring a water bottle or reusable bag out of the house; give away your toxic cleaners so that you will be required to find/make an alternative; invite friends over for a make your own makeup evening; put white vinegar on your grocery list; take a red sharpie to your cleaning products and write “TOXIC” on them. </a:t>
            </a:r>
          </a:p>
          <a:p>
            <a:r>
              <a:rPr lang="en-CA" sz="1200" kern="1200" dirty="0" smtClean="0">
                <a:solidFill>
                  <a:schemeClr val="tx1"/>
                </a:solidFill>
                <a:effectLst/>
                <a:latin typeface="+mn-lt"/>
                <a:ea typeface="+mn-ea"/>
                <a:cs typeface="+mn-cs"/>
              </a:rPr>
              <a:t>It’s also vital to change that everyone understands the content they just heard. If there is any confusion or questions about the content of the presentation, encourage participants to share that with the group so that you can clarify it.</a:t>
            </a:r>
          </a:p>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41</a:t>
            </a:fld>
            <a:endParaRPr lang="en-CA"/>
          </a:p>
        </p:txBody>
      </p:sp>
    </p:spTree>
    <p:extLst>
      <p:ext uri="{BB962C8B-B14F-4D97-AF65-F5344CB8AC3E}">
        <p14:creationId xmlns:p14="http://schemas.microsoft.com/office/powerpoint/2010/main" val="1652713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42</a:t>
            </a:fld>
            <a:endParaRPr lang="en-CA"/>
          </a:p>
        </p:txBody>
      </p:sp>
    </p:spTree>
    <p:extLst>
      <p:ext uri="{BB962C8B-B14F-4D97-AF65-F5344CB8AC3E}">
        <p14:creationId xmlns:p14="http://schemas.microsoft.com/office/powerpoint/2010/main" val="125256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C86AE-9A49-40F4-B2BA-D7F32AA0C8B4}" type="slidenum">
              <a:rPr lang="en-CA" smtClean="0"/>
              <a:t>43</a:t>
            </a:fld>
            <a:endParaRPr lang="en-CA"/>
          </a:p>
        </p:txBody>
      </p:sp>
    </p:spTree>
    <p:extLst>
      <p:ext uri="{BB962C8B-B14F-4D97-AF65-F5344CB8AC3E}">
        <p14:creationId xmlns:p14="http://schemas.microsoft.com/office/powerpoint/2010/main" val="2997426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could also avoid plastic altogether by choosing toys made from natural materials such as wood, metal, or natural clothes like cotton or wool</a:t>
            </a:r>
            <a:r>
              <a:rPr lang="en-US" baseline="0" dirty="0" smtClean="0"/>
              <a:t>. Choose toys made in Canada, the US, or the EU..</a:t>
            </a:r>
            <a:endParaRPr lang="en-US" baseline="0" dirty="0"/>
          </a:p>
          <a:p>
            <a:r>
              <a:rPr lang="en-US" baseline="0" dirty="0"/>
              <a:t>If you can’t purchase all new toys at this time, a first step you can take is reducing the number of toys your child has. Reducing your child’s collection of plastic toys by 25% or 50% also reduces their exposure to the toxic chemicals they might be emitting. Plus, studies have shown that that with too many toy options, kids can experience a “paradox of choice”, a paralysis induced by  too much choice. Usually, kids keep reaching for the same toys again and again. Follow your kid’s lead</a:t>
            </a:r>
            <a:r>
              <a:rPr lang="en-US" baseline="0" dirty="0" smtClean="0"/>
              <a:t>.</a:t>
            </a:r>
          </a:p>
          <a:p>
            <a:r>
              <a:rPr lang="en-US" baseline="0" dirty="0" smtClean="0"/>
              <a:t>Inspect any children’s jewelry for lead. Some indicators are that the jewelry would feel heavy for it’s size, and some items with lead can be ‘drawn’ with when dragged across a piece of paper.</a:t>
            </a:r>
          </a:p>
          <a:p>
            <a:r>
              <a:rPr lang="en-US" baseline="0" dirty="0" smtClean="0"/>
              <a:t>Polymer Clay contains phthalates and PVC. Instead look for vegetable-based clays or recipes to make clay at home.</a:t>
            </a:r>
            <a:endParaRPr lang="en-US" dirty="0"/>
          </a:p>
        </p:txBody>
      </p:sp>
      <p:sp>
        <p:nvSpPr>
          <p:cNvPr id="4" name="Slide Number Placeholder 3"/>
          <p:cNvSpPr>
            <a:spLocks noGrp="1"/>
          </p:cNvSpPr>
          <p:nvPr>
            <p:ph type="sldNum" sz="quarter" idx="10"/>
          </p:nvPr>
        </p:nvSpPr>
        <p:spPr/>
        <p:txBody>
          <a:bodyPr/>
          <a:lstStyle/>
          <a:p>
            <a:fld id="{CAEC86AE-9A49-40F4-B2BA-D7F32AA0C8B4}" type="slidenum">
              <a:rPr lang="en-CA" smtClean="0"/>
              <a:t>44</a:t>
            </a:fld>
            <a:endParaRPr lang="en-CA"/>
          </a:p>
        </p:txBody>
      </p:sp>
    </p:spTree>
    <p:extLst>
      <p:ext uri="{BB962C8B-B14F-4D97-AF65-F5344CB8AC3E}">
        <p14:creationId xmlns:p14="http://schemas.microsoft.com/office/powerpoint/2010/main" val="2798573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200000"/>
              </a:lnSpc>
              <a:buFont typeface="Arial" panose="020B0604020202020204" pitchFamily="34" charset="0"/>
              <a:buChar char="•"/>
            </a:pPr>
            <a:r>
              <a:rPr lang="en-CA" sz="1200" dirty="0">
                <a:latin typeface="Franklin Gothic Book" panose="020B0503020102020204" pitchFamily="34" charset="0"/>
                <a:cs typeface="Arial" panose="020B0604020202020204" pitchFamily="34" charset="0"/>
              </a:rPr>
              <a:t>EWG’s cosmetics database https://www.ewg.org/skindeep/</a:t>
            </a:r>
          </a:p>
          <a:p>
            <a:pPr marL="457200" marR="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CA" sz="1200" dirty="0">
                <a:latin typeface="Franklin Gothic Book" panose="020B0503020102020204" pitchFamily="34" charset="0"/>
                <a:cs typeface="Arial" panose="020B0604020202020204" pitchFamily="34" charset="0"/>
              </a:rPr>
              <a:t>The dirty dozen on the David Suzuki foundation website. (Look for these in all personal care products, like shampoo,</a:t>
            </a:r>
            <a:r>
              <a:rPr lang="en-CA" sz="1200" baseline="0" dirty="0">
                <a:latin typeface="Franklin Gothic Book" panose="020B0503020102020204" pitchFamily="34" charset="0"/>
                <a:cs typeface="Arial" panose="020B0604020202020204" pitchFamily="34" charset="0"/>
              </a:rPr>
              <a:t> toothpaste, lotion, and </a:t>
            </a:r>
            <a:r>
              <a:rPr lang="en-CA" sz="1200" baseline="0">
                <a:latin typeface="Franklin Gothic Book" panose="020B0503020102020204" pitchFamily="34" charset="0"/>
                <a:cs typeface="Arial" panose="020B0604020202020204" pitchFamily="34" charset="0"/>
              </a:rPr>
              <a:t>shaving cream.)</a:t>
            </a:r>
            <a:endParaRPr lang="en-CA" sz="1200" dirty="0">
              <a:latin typeface="Franklin Gothic Book" panose="020B0503020102020204" pitchFamily="34" charset="0"/>
              <a:cs typeface="Arial" panose="020B0604020202020204" pitchFamily="34" charset="0"/>
            </a:endParaRPr>
          </a:p>
          <a:p>
            <a:pPr marL="457200" indent="-457200">
              <a:lnSpc>
                <a:spcPct val="200000"/>
              </a:lnSpc>
              <a:buFont typeface="Arial" panose="020B0604020202020204" pitchFamily="34" charset="0"/>
              <a:buChar char="•"/>
            </a:pPr>
            <a:endParaRPr lang="en-CA" sz="1200" dirty="0">
              <a:latin typeface="Franklin Gothic Book" panose="020B0503020102020204" pitchFamily="34" charset="0"/>
              <a:cs typeface="Arial" panose="020B0604020202020204" pitchFamily="34" charset="0"/>
            </a:endParaRPr>
          </a:p>
          <a:p>
            <a:pPr defTabSz="931774">
              <a:defRPr/>
            </a:pP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45</a:t>
            </a:fld>
            <a:endParaRPr lang="en-CA"/>
          </a:p>
        </p:txBody>
      </p:sp>
    </p:spTree>
    <p:extLst>
      <p:ext uri="{BB962C8B-B14F-4D97-AF65-F5344CB8AC3E}">
        <p14:creationId xmlns:p14="http://schemas.microsoft.com/office/powerpoint/2010/main" val="2847311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200000"/>
              </a:lnSpc>
              <a:buFont typeface="Arial" panose="020B0604020202020204" pitchFamily="34" charset="0"/>
              <a:buChar char="•"/>
            </a:pPr>
            <a:r>
              <a:rPr lang="en-CA" sz="1200" dirty="0">
                <a:latin typeface="Franklin Gothic Book" panose="020B0503020102020204" pitchFamily="34" charset="0"/>
                <a:cs typeface="Arial" panose="020B0604020202020204" pitchFamily="34" charset="0"/>
              </a:rPr>
              <a:t>Lipstick: Lead, coal tar, (kidney damage, miscarriage, nerve damage).</a:t>
            </a:r>
          </a:p>
          <a:p>
            <a:pPr marL="457200" indent="-457200">
              <a:lnSpc>
                <a:spcPct val="200000"/>
              </a:lnSpc>
              <a:buFont typeface="Arial" panose="020B0604020202020204" pitchFamily="34" charset="0"/>
              <a:buChar char="•"/>
            </a:pPr>
            <a:r>
              <a:rPr lang="en-CA" sz="1200" dirty="0">
                <a:latin typeface="Franklin Gothic Book" panose="020B0503020102020204" pitchFamily="34" charset="0"/>
                <a:cs typeface="Arial" panose="020B0604020202020204" pitchFamily="34" charset="0"/>
              </a:rPr>
              <a:t>Parabens: possible endocrine disruptor and reproductively toxic. Found in many mascaras.</a:t>
            </a:r>
          </a:p>
          <a:p>
            <a:pPr marL="457200" indent="-457200">
              <a:lnSpc>
                <a:spcPct val="200000"/>
              </a:lnSpc>
              <a:buFont typeface="Arial" panose="020B0604020202020204" pitchFamily="34" charset="0"/>
              <a:buChar char="•"/>
            </a:pPr>
            <a:r>
              <a:rPr lang="en-CA" sz="1200" dirty="0">
                <a:latin typeface="Franklin Gothic Book" panose="020B0503020102020204" pitchFamily="34" charset="0"/>
                <a:cs typeface="Arial" panose="020B0604020202020204" pitchFamily="34" charset="0"/>
              </a:rPr>
              <a:t>Talc: Found in eyeshadows. Possible Carcinogen, has an FDA warning.</a:t>
            </a:r>
          </a:p>
          <a:p>
            <a:pPr defTabSz="931774">
              <a:defRPr/>
            </a:pP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46</a:t>
            </a:fld>
            <a:endParaRPr lang="en-CA"/>
          </a:p>
        </p:txBody>
      </p:sp>
    </p:spTree>
    <p:extLst>
      <p:ext uri="{BB962C8B-B14F-4D97-AF65-F5344CB8AC3E}">
        <p14:creationId xmlns:p14="http://schemas.microsoft.com/office/powerpoint/2010/main" val="206686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Here are some examples of how we are exposed to toxic</a:t>
            </a:r>
            <a:r>
              <a:rPr lang="en-CA" baseline="0" dirty="0"/>
              <a:t> chemicals</a:t>
            </a:r>
            <a:r>
              <a:rPr lang="en-CA" dirty="0"/>
              <a:t>. All of these things can</a:t>
            </a:r>
            <a:r>
              <a:rPr lang="en-CA" baseline="0" dirty="0"/>
              <a:t> have toxic chemicals in them.</a:t>
            </a:r>
            <a:endParaRPr lang="en-CA" dirty="0"/>
          </a:p>
          <a:p>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5</a:t>
            </a:fld>
            <a:endParaRPr lang="en-CA"/>
          </a:p>
        </p:txBody>
      </p:sp>
    </p:spTree>
    <p:extLst>
      <p:ext uri="{BB962C8B-B14F-4D97-AF65-F5344CB8AC3E}">
        <p14:creationId xmlns:p14="http://schemas.microsoft.com/office/powerpoint/2010/main" val="160728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graphic shows a number</a:t>
            </a:r>
            <a:r>
              <a:rPr lang="en-CA" baseline="0" dirty="0"/>
              <a:t> of systems of the body that </a:t>
            </a:r>
            <a:r>
              <a:rPr lang="en-CA" baseline="0" dirty="0" smtClean="0"/>
              <a:t>can be affected </a:t>
            </a:r>
            <a:r>
              <a:rPr lang="en-CA" baseline="0" dirty="0"/>
              <a:t>by the exposure to toxic chemicals. In children there is an added risk of lower IQ, hyperactivity or ADHD, and </a:t>
            </a:r>
            <a:r>
              <a:rPr lang="en-CA" baseline="0" dirty="0" smtClean="0"/>
              <a:t>Asthma, and early puberty. </a:t>
            </a:r>
            <a:r>
              <a:rPr lang="en-CA" baseline="0" dirty="0"/>
              <a:t>Infertility in women and men. Developmental dysfunction and low birth weight in babies when pregnant women are exposed. Diabetes, thyroid disorders and sex organ cancers in adults are all possible effects. </a:t>
            </a:r>
            <a:r>
              <a:rPr lang="en-CA" baseline="0" dirty="0" smtClean="0"/>
              <a:t>Some </a:t>
            </a:r>
            <a:r>
              <a:rPr lang="en-CA" baseline="0" dirty="0"/>
              <a:t>of these are caused by endocrine-disrupting chemicals when they interfere with the natural hormone processes in our </a:t>
            </a:r>
            <a:r>
              <a:rPr lang="en-CA" baseline="0" dirty="0" smtClean="0"/>
              <a:t>bodies, others such as low IQ are caused by exposure to heavy metals.</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6</a:t>
            </a:fld>
            <a:endParaRPr lang="en-CA"/>
          </a:p>
        </p:txBody>
      </p:sp>
    </p:spTree>
    <p:extLst>
      <p:ext uri="{BB962C8B-B14F-4D97-AF65-F5344CB8AC3E}">
        <p14:creationId xmlns:p14="http://schemas.microsoft.com/office/powerpoint/2010/main" val="2402164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health risks of exposure depend on a complicated combination of many factors.</a:t>
            </a:r>
          </a:p>
          <a:p>
            <a:endParaRPr lang="en-CA" dirty="0" smtClean="0">
              <a:latin typeface="+mn-lt"/>
            </a:endParaRP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The chemical characteristics</a:t>
            </a: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Level and duration of exposure</a:t>
            </a: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Age and gender of person exposed</a:t>
            </a: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Genetics</a:t>
            </a: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Pre-existing health conditions</a:t>
            </a:r>
          </a:p>
          <a:p>
            <a:pPr marL="342900" indent="-342900">
              <a:lnSpc>
                <a:spcPct val="200000"/>
              </a:lnSpc>
              <a:buFont typeface="Arial" panose="020B0604020202020204" pitchFamily="34" charset="0"/>
              <a:buChar char="•"/>
            </a:pPr>
            <a:r>
              <a:rPr lang="en-CA" sz="1200" dirty="0" smtClean="0">
                <a:latin typeface="+mn-lt"/>
                <a:cs typeface="Arial" panose="020B0604020202020204" pitchFamily="34" charset="0"/>
              </a:rPr>
              <a:t>Exposures to other chemicals, stress poor nutrition</a:t>
            </a:r>
          </a:p>
        </p:txBody>
      </p:sp>
      <p:sp>
        <p:nvSpPr>
          <p:cNvPr id="4" name="Slide Number Placeholder 3"/>
          <p:cNvSpPr>
            <a:spLocks noGrp="1"/>
          </p:cNvSpPr>
          <p:nvPr>
            <p:ph type="sldNum" sz="quarter" idx="10"/>
          </p:nvPr>
        </p:nvSpPr>
        <p:spPr/>
        <p:txBody>
          <a:bodyPr/>
          <a:lstStyle/>
          <a:p>
            <a:fld id="{CAEC86AE-9A49-40F4-B2BA-D7F32AA0C8B4}" type="slidenum">
              <a:rPr lang="en-CA" smtClean="0"/>
              <a:t>7</a:t>
            </a:fld>
            <a:endParaRPr lang="en-CA"/>
          </a:p>
        </p:txBody>
      </p:sp>
    </p:spTree>
    <p:extLst>
      <p:ext uri="{BB962C8B-B14F-4D97-AF65-F5344CB8AC3E}">
        <p14:creationId xmlns:p14="http://schemas.microsoft.com/office/powerpoint/2010/main" val="237002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panose="020B0604020202020204" pitchFamily="34" charset="0"/>
                <a:cs typeface="Arial" panose="020B0604020202020204" pitchFamily="34" charset="0"/>
              </a:rPr>
              <a:t>This graphic shows an example of how we</a:t>
            </a:r>
            <a:r>
              <a:rPr lang="en-CA" baseline="0" dirty="0">
                <a:latin typeface="Arial" panose="020B0604020202020204" pitchFamily="34" charset="0"/>
                <a:cs typeface="Arial" panose="020B0604020202020204" pitchFamily="34" charset="0"/>
              </a:rPr>
              <a:t> can reduce risk by </a:t>
            </a:r>
            <a:r>
              <a:rPr lang="en-CA" baseline="0" dirty="0" smtClean="0">
                <a:latin typeface="Arial" panose="020B0604020202020204" pitchFamily="34" charset="0"/>
                <a:cs typeface="Arial" panose="020B0604020202020204" pitchFamily="34" charset="0"/>
              </a:rPr>
              <a:t>changing either the type of the risk or the duration of exposure to the risk.. </a:t>
            </a:r>
            <a:endParaRPr lang="en-CA"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EC86AE-9A49-40F4-B2BA-D7F32AA0C8B4}" type="slidenum">
              <a:rPr lang="en-CA" smtClean="0"/>
              <a:t>8</a:t>
            </a:fld>
            <a:endParaRPr lang="en-CA"/>
          </a:p>
        </p:txBody>
      </p:sp>
    </p:spTree>
    <p:extLst>
      <p:ext uri="{BB962C8B-B14F-4D97-AF65-F5344CB8AC3E}">
        <p14:creationId xmlns:p14="http://schemas.microsoft.com/office/powerpoint/2010/main" val="348802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going to talk about avoiding risk of exposure to</a:t>
            </a:r>
            <a:r>
              <a:rPr lang="en-CA" baseline="0" dirty="0"/>
              <a:t> </a:t>
            </a:r>
            <a:r>
              <a:rPr lang="en-CA" dirty="0"/>
              <a:t>toxic chemicals in our</a:t>
            </a:r>
            <a:r>
              <a:rPr lang="en-CA" baseline="0" dirty="0"/>
              <a:t> homes. Everyone will have some contact with these hazards. We’re going to look at toxic chemicals in the air, the dust and mould in our homes. In plastics, foods and personal care products.  </a:t>
            </a:r>
            <a:endParaRPr lang="en-CA" dirty="0"/>
          </a:p>
        </p:txBody>
      </p:sp>
      <p:sp>
        <p:nvSpPr>
          <p:cNvPr id="4" name="Slide Number Placeholder 3"/>
          <p:cNvSpPr>
            <a:spLocks noGrp="1"/>
          </p:cNvSpPr>
          <p:nvPr>
            <p:ph type="sldNum" sz="quarter" idx="10"/>
          </p:nvPr>
        </p:nvSpPr>
        <p:spPr/>
        <p:txBody>
          <a:bodyPr/>
          <a:lstStyle/>
          <a:p>
            <a:fld id="{CAEC86AE-9A49-40F4-B2BA-D7F32AA0C8B4}" type="slidenum">
              <a:rPr lang="en-CA" smtClean="0"/>
              <a:t>9</a:t>
            </a:fld>
            <a:endParaRPr lang="en-CA"/>
          </a:p>
        </p:txBody>
      </p:sp>
    </p:spTree>
    <p:extLst>
      <p:ext uri="{BB962C8B-B14F-4D97-AF65-F5344CB8AC3E}">
        <p14:creationId xmlns:p14="http://schemas.microsoft.com/office/powerpoint/2010/main" val="341487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09AD694-2404-4A99-9B8C-FC309AA12DAA}" type="datetimeFigureOut">
              <a:rPr lang="en-CA" smtClean="0"/>
              <a:t>2021-04-12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231682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9AD694-2404-4A99-9B8C-FC309AA12DAA}" type="datetimeFigureOut">
              <a:rPr lang="en-CA" smtClean="0"/>
              <a:t>2021-04-12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260764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9AD694-2404-4A99-9B8C-FC309AA12DAA}" type="datetimeFigureOut">
              <a:rPr lang="en-CA" smtClean="0"/>
              <a:t>2021-04-12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427387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9AD694-2404-4A99-9B8C-FC309AA12DAA}" type="datetimeFigureOut">
              <a:rPr lang="en-CA" smtClean="0"/>
              <a:t>2021-04-12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320116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AD694-2404-4A99-9B8C-FC309AA12DAA}" type="datetimeFigureOut">
              <a:rPr lang="en-CA" smtClean="0"/>
              <a:t>2021-04-12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50501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09AD694-2404-4A99-9B8C-FC309AA12DAA}" type="datetimeFigureOut">
              <a:rPr lang="en-CA" smtClean="0"/>
              <a:t>2021-04-12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399201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09AD694-2404-4A99-9B8C-FC309AA12DAA}" type="datetimeFigureOut">
              <a:rPr lang="en-CA" smtClean="0"/>
              <a:t>2021-04-12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314795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09AD694-2404-4A99-9B8C-FC309AA12DAA}" type="datetimeFigureOut">
              <a:rPr lang="en-CA" smtClean="0"/>
              <a:t>2021-04-12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20707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AD694-2404-4A99-9B8C-FC309AA12DAA}" type="datetimeFigureOut">
              <a:rPr lang="en-CA" smtClean="0"/>
              <a:t>2021-04-12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326255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9AD694-2404-4A99-9B8C-FC309AA12DAA}" type="datetimeFigureOut">
              <a:rPr lang="en-CA" smtClean="0"/>
              <a:t>2021-04-12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285026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9AD694-2404-4A99-9B8C-FC309AA12DAA}" type="datetimeFigureOut">
              <a:rPr lang="en-CA" smtClean="0"/>
              <a:t>2021-04-12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148BD-25F6-49F5-9F1A-70C8B58C5AFF}" type="slidenum">
              <a:rPr lang="en-CA" smtClean="0"/>
              <a:t>‹#›</a:t>
            </a:fld>
            <a:endParaRPr lang="en-CA"/>
          </a:p>
        </p:txBody>
      </p:sp>
    </p:spTree>
    <p:extLst>
      <p:ext uri="{BB962C8B-B14F-4D97-AF65-F5344CB8AC3E}">
        <p14:creationId xmlns:p14="http://schemas.microsoft.com/office/powerpoint/2010/main" val="368274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AD694-2404-4A99-9B8C-FC309AA12DAA}" type="datetimeFigureOut">
              <a:rPr lang="en-CA" smtClean="0"/>
              <a:t>2021-04-12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148BD-25F6-49F5-9F1A-70C8B58C5AFF}" type="slidenum">
              <a:rPr lang="en-CA" smtClean="0"/>
              <a:t>‹#›</a:t>
            </a:fld>
            <a:endParaRPr lang="en-CA"/>
          </a:p>
        </p:txBody>
      </p:sp>
    </p:spTree>
    <p:extLst>
      <p:ext uri="{BB962C8B-B14F-4D97-AF65-F5344CB8AC3E}">
        <p14:creationId xmlns:p14="http://schemas.microsoft.com/office/powerpoint/2010/main" val="460901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993E-9AB0-49D1-AF60-597186488F58}"/>
              </a:ext>
            </a:extLst>
          </p:cNvPr>
          <p:cNvSpPr>
            <a:spLocks noGrp="1"/>
          </p:cNvSpPr>
          <p:nvPr>
            <p:ph type="ctrTitle"/>
          </p:nvPr>
        </p:nvSpPr>
        <p:spPr>
          <a:xfrm>
            <a:off x="1194363" y="1976355"/>
            <a:ext cx="9903759" cy="1939491"/>
          </a:xfrm>
          <a:solidFill>
            <a:srgbClr val="FFFFFF"/>
          </a:solidFill>
          <a:ln w="38100">
            <a:solidFill>
              <a:srgbClr val="404040"/>
            </a:solidFill>
            <a:miter lim="800000"/>
          </a:ln>
        </p:spPr>
        <p:txBody>
          <a:bodyPr anchor="ctr">
            <a:normAutofit/>
          </a:bodyPr>
          <a:lstStyle/>
          <a:p>
            <a:pPr algn="ctr"/>
            <a:r>
              <a:rPr lang="en-CA" sz="5000" cap="none" dirty="0">
                <a:solidFill>
                  <a:srgbClr val="C00000"/>
                </a:solidFill>
                <a:latin typeface="Franklin Gothic Book" panose="020B0503020102020204" pitchFamily="34" charset="0"/>
                <a:cs typeface="Arial" panose="020B0604020202020204" pitchFamily="34" charset="0"/>
              </a:rPr>
              <a:t>Healthy Habits for Healthy Humans</a:t>
            </a:r>
            <a:r>
              <a:rPr lang="en-CA" sz="5000" dirty="0">
                <a:solidFill>
                  <a:srgbClr val="C00000"/>
                </a:solidFill>
                <a:latin typeface="Franklin Gothic Book" panose="020B0503020102020204" pitchFamily="34" charset="0"/>
                <a:cs typeface="Arial" panose="020B0604020202020204" pitchFamily="34" charset="0"/>
              </a:rPr>
              <a:t>: </a:t>
            </a:r>
            <a:r>
              <a:rPr lang="en-CA" sz="4000" dirty="0">
                <a:solidFill>
                  <a:srgbClr val="404040"/>
                </a:solidFill>
                <a:latin typeface="Franklin Gothic Book" panose="020B0503020102020204" pitchFamily="34" charset="0"/>
                <a:cs typeface="Arial" panose="020B0604020202020204" pitchFamily="34" charset="0"/>
              </a:rPr>
              <a:t/>
            </a:r>
            <a:br>
              <a:rPr lang="en-CA" sz="4000" dirty="0">
                <a:solidFill>
                  <a:srgbClr val="404040"/>
                </a:solidFill>
                <a:latin typeface="Franklin Gothic Book" panose="020B0503020102020204" pitchFamily="34" charset="0"/>
                <a:cs typeface="Arial" panose="020B0604020202020204" pitchFamily="34" charset="0"/>
              </a:rPr>
            </a:br>
            <a:r>
              <a:rPr lang="en-CA" sz="3800" cap="none" dirty="0">
                <a:solidFill>
                  <a:srgbClr val="C00000"/>
                </a:solidFill>
                <a:latin typeface="Franklin Gothic Book" panose="020B0503020102020204" pitchFamily="34" charset="0"/>
                <a:cs typeface="Arial" panose="020B0604020202020204" pitchFamily="34" charset="0"/>
              </a:rPr>
              <a:t>Reducing exposure to toxins in everyday life</a:t>
            </a:r>
            <a:endParaRPr lang="en-CA" sz="3800" dirty="0">
              <a:solidFill>
                <a:srgbClr val="C00000"/>
              </a:solidFill>
              <a:latin typeface="Franklin Gothic Book" panose="020B0503020102020204" pitchFamily="34" charset="0"/>
              <a:cs typeface="Arial" panose="020B0604020202020204" pitchFamily="34" charset="0"/>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6807" y="5349489"/>
            <a:ext cx="3495362" cy="1092704"/>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565" y="5640716"/>
            <a:ext cx="4316565" cy="711216"/>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5208" y="5349489"/>
            <a:ext cx="2199071" cy="928895"/>
          </a:xfrm>
          <a:prstGeom prst="rect">
            <a:avLst/>
          </a:prstGeom>
        </p:spPr>
      </p:pic>
    </p:spTree>
    <p:extLst>
      <p:ext uri="{BB962C8B-B14F-4D97-AF65-F5344CB8AC3E}">
        <p14:creationId xmlns:p14="http://schemas.microsoft.com/office/powerpoint/2010/main" val="111642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l="17473" t="20952" r="46099" b="14139"/>
          <a:stretch/>
        </p:blipFill>
        <p:spPr>
          <a:xfrm>
            <a:off x="309086" y="407798"/>
            <a:ext cx="1044267" cy="1046630"/>
          </a:xfrm>
          <a:prstGeom prst="rect">
            <a:avLst/>
          </a:prstGeom>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294363" y="872376"/>
            <a:ext cx="4729919" cy="8718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Indoor Air Risks</a:t>
            </a:r>
          </a:p>
        </p:txBody>
      </p:sp>
      <p:sp>
        <p:nvSpPr>
          <p:cNvPr id="6" name="TextBox 5">
            <a:extLst>
              <a:ext uri="{FF2B5EF4-FFF2-40B4-BE49-F238E27FC236}">
                <a16:creationId xmlns:a16="http://schemas.microsoft.com/office/drawing/2014/main" id="{7146ED56-0623-4A46-99EE-D8D0A0ABFFE8}"/>
              </a:ext>
            </a:extLst>
          </p:cNvPr>
          <p:cNvSpPr txBox="1"/>
          <p:nvPr/>
        </p:nvSpPr>
        <p:spPr>
          <a:xfrm>
            <a:off x="831219" y="1648463"/>
            <a:ext cx="6153375" cy="4677178"/>
          </a:xfrm>
          <a:prstGeom prst="rect">
            <a:avLst/>
          </a:prstGeom>
          <a:noFill/>
        </p:spPr>
        <p:txBody>
          <a:bodyPr wrap="square" rtlCol="0">
            <a:spAutoFit/>
          </a:bodyPr>
          <a:lstStyle/>
          <a:p>
            <a:r>
              <a:rPr lang="en-CA" sz="2800" dirty="0">
                <a:latin typeface="Franklin Gothic Book" panose="020B0503020102020204" pitchFamily="34" charset="0"/>
                <a:cs typeface="Arial" panose="020B0604020202020204" pitchFamily="34" charset="0"/>
              </a:rPr>
              <a:t>Main sources of poor air </a:t>
            </a:r>
            <a:r>
              <a:rPr lang="en-CA" sz="2800" dirty="0" smtClean="0">
                <a:latin typeface="Franklin Gothic Book" panose="020B0503020102020204" pitchFamily="34" charset="0"/>
                <a:cs typeface="Arial" panose="020B0604020202020204" pitchFamily="34" charset="0"/>
              </a:rPr>
              <a:t>quality</a:t>
            </a:r>
            <a:br>
              <a:rPr lang="en-CA" sz="2800" dirty="0" smtClean="0">
                <a:latin typeface="Franklin Gothic Book" panose="020B0503020102020204" pitchFamily="34" charset="0"/>
                <a:cs typeface="Arial" panose="020B0604020202020204" pitchFamily="34" charset="0"/>
              </a:rPr>
            </a:br>
            <a:r>
              <a:rPr lang="en-CA" sz="1000" dirty="0" smtClean="0">
                <a:latin typeface="Franklin Gothic Book" panose="020B0503020102020204" pitchFamily="34" charset="0"/>
                <a:cs typeface="Arial" panose="020B0604020202020204" pitchFamily="34" charset="0"/>
              </a:rPr>
              <a:t> </a:t>
            </a:r>
            <a:endParaRPr lang="en-CA" sz="1000" dirty="0">
              <a:latin typeface="Franklin Gothic Book" panose="020B0503020102020204" pitchFamily="34" charset="0"/>
              <a:cs typeface="Arial" panose="020B0604020202020204" pitchFamily="34" charset="0"/>
            </a:endParaRP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Cigarette/vape/cannabis smoke</a:t>
            </a: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Fire places and furnaces</a:t>
            </a: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Fragrances</a:t>
            </a:r>
          </a:p>
          <a:p>
            <a:pPr marL="800100" lvl="1"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Scented cosmetics, cleaners</a:t>
            </a: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Chemical cleaners and pesticides</a:t>
            </a: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Radon gas and carbon monoxide</a:t>
            </a:r>
          </a:p>
          <a:p>
            <a:pPr marL="342900" indent="-342900" defTabSz="914400">
              <a:lnSpc>
                <a:spcPct val="12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Mould</a:t>
            </a:r>
          </a:p>
        </p:txBody>
      </p:sp>
      <p:pic>
        <p:nvPicPr>
          <p:cNvPr id="12290" name="Picture 2" descr="woman in black long sleeve shirt holding white and yellow plastic bottle"/>
          <p:cNvPicPr>
            <a:picLocks noChangeAspect="1" noChangeArrowheads="1"/>
          </p:cNvPicPr>
          <p:nvPr/>
        </p:nvPicPr>
        <p:blipFill rotWithShape="1">
          <a:blip r:embed="rId4">
            <a:extLst>
              <a:ext uri="{28A0092B-C50C-407E-A947-70E740481C1C}">
                <a14:useLocalDpi xmlns:a14="http://schemas.microsoft.com/office/drawing/2010/main" val="0"/>
              </a:ext>
            </a:extLst>
          </a:blip>
          <a:srcRect l="28338" t="157" r="17268" b="-157"/>
          <a:stretch/>
        </p:blipFill>
        <p:spPr bwMode="auto">
          <a:xfrm>
            <a:off x="6615953" y="0"/>
            <a:ext cx="55760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294363" y="872376"/>
            <a:ext cx="9603275" cy="9099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Minimize Exposure to Smoke</a:t>
            </a:r>
          </a:p>
        </p:txBody>
      </p:sp>
      <p:sp>
        <p:nvSpPr>
          <p:cNvPr id="3" name="TextBox 2"/>
          <p:cNvSpPr txBox="1"/>
          <p:nvPr/>
        </p:nvSpPr>
        <p:spPr>
          <a:xfrm flipH="1">
            <a:off x="1294363" y="1919006"/>
            <a:ext cx="9603275" cy="3939540"/>
          </a:xfrm>
          <a:prstGeom prst="rect">
            <a:avLst/>
          </a:prstGeom>
          <a:noFill/>
        </p:spPr>
        <p:txBody>
          <a:bodyPr wrap="square" rtlCol="0">
            <a:spAutoFit/>
          </a:bodyPr>
          <a:lstStyle/>
          <a:p>
            <a:pPr marL="342900" indent="-3429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Do not allow any smoking or vaping inside your home</a:t>
            </a:r>
          </a:p>
          <a:p>
            <a:pPr marL="342900" indent="-342900">
              <a:buFont typeface="Arial" panose="020B0604020202020204" pitchFamily="34" charset="0"/>
              <a:buChar char="•"/>
            </a:pPr>
            <a:endParaRPr lang="en-CA" sz="2400" dirty="0">
              <a:latin typeface="Franklin Gothic Book" panose="020B0503020102020204" pitchFamily="34" charset="0"/>
              <a:cs typeface="Arial" panose="020B0604020202020204" pitchFamily="34" charset="0"/>
            </a:endParaRPr>
          </a:p>
          <a:p>
            <a:pPr marL="342900" indent="-3429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Consider </a:t>
            </a:r>
            <a:r>
              <a:rPr lang="en-CA" sz="2400" dirty="0" smtClean="0">
                <a:latin typeface="Franklin Gothic Book" panose="020B0503020102020204" pitchFamily="34" charset="0"/>
                <a:cs typeface="Arial" panose="020B0604020202020204" pitchFamily="34" charset="0"/>
              </a:rPr>
              <a:t>quitting, this can also save </a:t>
            </a:r>
            <a:r>
              <a:rPr lang="en-CA" sz="2400" dirty="0">
                <a:latin typeface="Franklin Gothic Book" panose="020B0503020102020204" pitchFamily="34" charset="0"/>
                <a:cs typeface="Arial" panose="020B0604020202020204" pitchFamily="34" charset="0"/>
              </a:rPr>
              <a:t>you money</a:t>
            </a:r>
          </a:p>
          <a:p>
            <a:pPr marL="342900" indent="-342900">
              <a:buFont typeface="Arial" panose="020B0604020202020204" pitchFamily="34" charset="0"/>
              <a:buChar char="•"/>
            </a:pPr>
            <a:endParaRPr lang="en-CA" sz="2400" dirty="0">
              <a:latin typeface="Franklin Gothic Book" panose="020B0503020102020204" pitchFamily="34" charset="0"/>
              <a:cs typeface="Arial" panose="020B0604020202020204" pitchFamily="34" charset="0"/>
            </a:endParaRPr>
          </a:p>
          <a:p>
            <a:pPr marL="342900" indent="-3429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Health experts </a:t>
            </a:r>
            <a:r>
              <a:rPr lang="en-CA" sz="2400" dirty="0" smtClean="0">
                <a:latin typeface="Franklin Gothic Book" panose="020B0503020102020204" pitchFamily="34" charset="0"/>
                <a:cs typeface="Arial" panose="020B0604020202020204" pitchFamily="34" charset="0"/>
              </a:rPr>
              <a:t>recommend that you </a:t>
            </a:r>
            <a:r>
              <a:rPr lang="en-CA" sz="2400" u="sng" dirty="0" smtClean="0">
                <a:latin typeface="Franklin Gothic Book" panose="020B0503020102020204" pitchFamily="34" charset="0"/>
                <a:cs typeface="Arial" panose="020B0604020202020204" pitchFamily="34" charset="0"/>
              </a:rPr>
              <a:t>not</a:t>
            </a:r>
            <a:r>
              <a:rPr lang="en-CA" sz="2400" dirty="0" smtClean="0">
                <a:latin typeface="Franklin Gothic Book" panose="020B0503020102020204" pitchFamily="34" charset="0"/>
                <a:cs typeface="Arial" panose="020B0604020202020204" pitchFamily="34" charset="0"/>
              </a:rPr>
              <a:t> </a:t>
            </a:r>
            <a:r>
              <a:rPr lang="en-CA" sz="2400" dirty="0">
                <a:latin typeface="Franklin Gothic Book" panose="020B0503020102020204" pitchFamily="34" charset="0"/>
                <a:cs typeface="Arial" panose="020B0604020202020204" pitchFamily="34" charset="0"/>
              </a:rPr>
              <a:t>burn wood</a:t>
            </a:r>
          </a:p>
          <a:p>
            <a:pPr marL="342900" indent="-342900">
              <a:buFont typeface="Arial" panose="020B0604020202020204" pitchFamily="34" charset="0"/>
              <a:buChar char="•"/>
            </a:pPr>
            <a:endParaRPr lang="en-CA" sz="2400" dirty="0">
              <a:latin typeface="Franklin Gothic Book" panose="020B0503020102020204" pitchFamily="34" charset="0"/>
              <a:cs typeface="Arial" panose="020B0604020202020204" pitchFamily="34" charset="0"/>
            </a:endParaRPr>
          </a:p>
          <a:p>
            <a:pPr marL="342900" indent="-3429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If you must burn wood</a:t>
            </a:r>
          </a:p>
          <a:p>
            <a:pPr marL="457200" indent="-457200">
              <a:buFont typeface="Arial" panose="020B0604020202020204" pitchFamily="34" charset="0"/>
              <a:buChar char="•"/>
            </a:pPr>
            <a:endParaRPr lang="en-CA" sz="1000" dirty="0">
              <a:latin typeface="Franklin Gothic Book" panose="020B0503020102020204" pitchFamily="34" charset="0"/>
              <a:cs typeface="Arial" panose="020B0604020202020204" pitchFamily="34" charset="0"/>
            </a:endParaRPr>
          </a:p>
          <a:p>
            <a:pPr marL="914400" lvl="1" indent="-4572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Use an efficient, certified model</a:t>
            </a:r>
          </a:p>
          <a:p>
            <a:pPr marL="914400" lvl="1" indent="-4572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Have it cleaned &amp; inspected annually</a:t>
            </a:r>
          </a:p>
          <a:p>
            <a:pPr marL="914400" lvl="1" indent="-4572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Use only clean, dry wood and burn it HOT</a:t>
            </a:r>
          </a:p>
        </p:txBody>
      </p:sp>
      <p:pic>
        <p:nvPicPr>
          <p:cNvPr id="4" name="Picture 3"/>
          <p:cNvPicPr>
            <a:picLocks noChangeAspect="1"/>
          </p:cNvPicPr>
          <p:nvPr/>
        </p:nvPicPr>
        <p:blipFill>
          <a:blip r:embed="rId3"/>
          <a:stretch>
            <a:fillRect/>
          </a:stretch>
        </p:blipFill>
        <p:spPr>
          <a:xfrm>
            <a:off x="8430568" y="2710334"/>
            <a:ext cx="3232564" cy="3241906"/>
          </a:xfrm>
          <a:prstGeom prst="rect">
            <a:avLst/>
          </a:prstGeo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17473" t="20952" r="46099" b="14139"/>
          <a:stretch/>
        </p:blipFill>
        <p:spPr>
          <a:xfrm>
            <a:off x="309086" y="407798"/>
            <a:ext cx="1044267" cy="1046630"/>
          </a:xfrm>
          <a:prstGeom prst="rect">
            <a:avLst/>
          </a:prstGeom>
        </p:spPr>
      </p:pic>
    </p:spTree>
    <p:extLst>
      <p:ext uri="{BB962C8B-B14F-4D97-AF65-F5344CB8AC3E}">
        <p14:creationId xmlns:p14="http://schemas.microsoft.com/office/powerpoint/2010/main" val="320259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232996" y="868494"/>
            <a:ext cx="5382958" cy="9099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Reduce Radon</a:t>
            </a:r>
          </a:p>
        </p:txBody>
      </p:sp>
      <p:sp>
        <p:nvSpPr>
          <p:cNvPr id="3" name="TextBox 2"/>
          <p:cNvSpPr txBox="1"/>
          <p:nvPr/>
        </p:nvSpPr>
        <p:spPr>
          <a:xfrm flipH="1">
            <a:off x="860216" y="1874880"/>
            <a:ext cx="5969439"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 Naturally-occurring radioactive gas</a:t>
            </a:r>
          </a:p>
          <a:p>
            <a:pPr marL="342900" indent="-3429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Enters buildings through foundations</a:t>
            </a:r>
          </a:p>
          <a:p>
            <a:pPr marL="457200" indent="-4572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600" dirty="0">
                <a:latin typeface="Franklin Gothic Book" panose="020B0503020102020204" pitchFamily="34" charset="0"/>
                <a:cs typeface="Arial" panose="020B0604020202020204" pitchFamily="34" charset="0"/>
              </a:rPr>
              <a:t>Leading cause of lung cancer in non-smokers</a:t>
            </a:r>
          </a:p>
          <a:p>
            <a:pPr marL="457200" indent="-457200">
              <a:lnSpc>
                <a:spcPct val="150000"/>
              </a:lnSpc>
              <a:buFont typeface="Arial" panose="020B0604020202020204" pitchFamily="34" charset="0"/>
              <a:buChar char="•"/>
            </a:pPr>
            <a:endParaRPr lang="en-US"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600" dirty="0">
                <a:latin typeface="Franklin Gothic Book" panose="020B0503020102020204" pitchFamily="34" charset="0"/>
                <a:cs typeface="Arial" panose="020B0604020202020204" pitchFamily="34" charset="0"/>
              </a:rPr>
              <a:t>Test your home and encourage other to as well</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1950"/>
          <a:stretch/>
        </p:blipFill>
        <p:spPr>
          <a:xfrm>
            <a:off x="6829655" y="1323484"/>
            <a:ext cx="4982377" cy="4778497"/>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7473" t="20952" r="46099" b="14139"/>
          <a:stretch/>
        </p:blipFill>
        <p:spPr>
          <a:xfrm>
            <a:off x="309086" y="407798"/>
            <a:ext cx="1044267" cy="1046630"/>
          </a:xfrm>
          <a:prstGeom prst="rect">
            <a:avLst/>
          </a:prstGeom>
        </p:spPr>
      </p:pic>
    </p:spTree>
    <p:extLst>
      <p:ext uri="{BB962C8B-B14F-4D97-AF65-F5344CB8AC3E}">
        <p14:creationId xmlns:p14="http://schemas.microsoft.com/office/powerpoint/2010/main" val="421659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118795" y="888333"/>
            <a:ext cx="5929706" cy="909981"/>
          </a:xfrm>
        </p:spPr>
        <p:txBody>
          <a:bodyPr>
            <a:normAutofit fontScale="90000"/>
          </a:bodyPr>
          <a:lstStyle/>
          <a:p>
            <a:pPr algn="ctr"/>
            <a:r>
              <a:rPr lang="en-CA" cap="none" dirty="0">
                <a:solidFill>
                  <a:srgbClr val="E01F1F"/>
                </a:solidFill>
                <a:latin typeface="Franklin Gothic Book" panose="020B0503020102020204" pitchFamily="34" charset="0"/>
                <a:cs typeface="Arial" panose="020B0604020202020204" pitchFamily="34" charset="0"/>
              </a:rPr>
              <a:t>Keep A Scent-Free Home</a:t>
            </a:r>
          </a:p>
        </p:txBody>
      </p:sp>
      <p:sp>
        <p:nvSpPr>
          <p:cNvPr id="3" name="TextBox 2"/>
          <p:cNvSpPr txBox="1"/>
          <p:nvPr/>
        </p:nvSpPr>
        <p:spPr>
          <a:xfrm>
            <a:off x="1330952" y="1852226"/>
            <a:ext cx="5251185" cy="4401205"/>
          </a:xfrm>
          <a:prstGeom prst="rect">
            <a:avLst/>
          </a:prstGeom>
          <a:noFill/>
        </p:spPr>
        <p:txBody>
          <a:bodyPr wrap="square" rtlCol="0">
            <a:spAutoFit/>
          </a:bodyPr>
          <a:lstStyle/>
          <a:p>
            <a:r>
              <a:rPr lang="en-CA" sz="2800" dirty="0">
                <a:latin typeface="Franklin Gothic Book" panose="020B0503020102020204" pitchFamily="34" charset="0"/>
                <a:cs typeface="Arial" panose="020B0604020202020204" pitchFamily="34" charset="0"/>
              </a:rPr>
              <a:t>Choose unscented:</a:t>
            </a:r>
          </a:p>
          <a:p>
            <a:pPr marL="457200" indent="-457200">
              <a:lnSpc>
                <a:spcPct val="150000"/>
              </a:lnSpc>
              <a:buFont typeface="Arial" panose="020B0604020202020204" pitchFamily="34" charset="0"/>
              <a:buChar char="•"/>
            </a:pPr>
            <a:r>
              <a:rPr lang="en-CA" sz="2800" dirty="0">
                <a:latin typeface="Franklin Gothic Book" panose="020B0503020102020204" pitchFamily="34" charset="0"/>
                <a:cs typeface="Arial" panose="020B0604020202020204" pitchFamily="34" charset="0"/>
              </a:rPr>
              <a:t>Personal products</a:t>
            </a:r>
          </a:p>
          <a:p>
            <a:pPr marL="457200" indent="-457200">
              <a:lnSpc>
                <a:spcPct val="150000"/>
              </a:lnSpc>
              <a:buFont typeface="Arial" panose="020B0604020202020204" pitchFamily="34" charset="0"/>
              <a:buChar char="•"/>
            </a:pPr>
            <a:r>
              <a:rPr lang="en-CA" sz="2800" dirty="0">
                <a:latin typeface="Franklin Gothic Book" panose="020B0503020102020204" pitchFamily="34" charset="0"/>
                <a:cs typeface="Arial" panose="020B0604020202020204" pitchFamily="34" charset="0"/>
              </a:rPr>
              <a:t>Laundry products</a:t>
            </a:r>
          </a:p>
          <a:p>
            <a:pPr marL="457200" indent="-457200">
              <a:lnSpc>
                <a:spcPct val="150000"/>
              </a:lnSpc>
              <a:buFont typeface="Arial" panose="020B0604020202020204" pitchFamily="34" charset="0"/>
              <a:buChar char="•"/>
            </a:pPr>
            <a:r>
              <a:rPr lang="en-CA" sz="2800" dirty="0">
                <a:latin typeface="Franklin Gothic Book" panose="020B0503020102020204" pitchFamily="34" charset="0"/>
                <a:cs typeface="Arial" panose="020B0604020202020204" pitchFamily="34" charset="0"/>
              </a:rPr>
              <a:t>Cleaning products</a:t>
            </a:r>
          </a:p>
          <a:p>
            <a:pPr marL="457200" indent="-457200">
              <a:lnSpc>
                <a:spcPct val="150000"/>
              </a:lnSpc>
              <a:buFont typeface="Arial" panose="020B0604020202020204" pitchFamily="34" charset="0"/>
              <a:buChar char="•"/>
            </a:pPr>
            <a:r>
              <a:rPr lang="en-CA" sz="2800" dirty="0">
                <a:latin typeface="Franklin Gothic Book" panose="020B0503020102020204" pitchFamily="34" charset="0"/>
                <a:cs typeface="Arial" panose="020B0604020202020204" pitchFamily="34" charset="0"/>
              </a:rPr>
              <a:t>Garbage bags</a:t>
            </a:r>
          </a:p>
          <a:p>
            <a:endParaRPr lang="en-CA" sz="2800" dirty="0">
              <a:latin typeface="Franklin Gothic Book" panose="020B0503020102020204" pitchFamily="34" charset="0"/>
              <a:cs typeface="Arial" panose="020B0604020202020204" pitchFamily="34" charset="0"/>
            </a:endParaRPr>
          </a:p>
          <a:p>
            <a:r>
              <a:rPr lang="en-CA" sz="2800" dirty="0">
                <a:latin typeface="Franklin Gothic Book" panose="020B0503020102020204" pitchFamily="34" charset="0"/>
                <a:cs typeface="Arial" panose="020B0604020202020204" pitchFamily="34" charset="0"/>
              </a:rPr>
              <a:t>Avoid air fresheners, incense, and scented candles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1" y="1"/>
            <a:ext cx="5143500" cy="6858000"/>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7473" t="20952" r="46099" b="14139"/>
          <a:stretch/>
        </p:blipFill>
        <p:spPr>
          <a:xfrm>
            <a:off x="309086" y="407798"/>
            <a:ext cx="1044267" cy="1046630"/>
          </a:xfrm>
          <a:prstGeom prst="rect">
            <a:avLst/>
          </a:prstGeom>
        </p:spPr>
      </p:pic>
    </p:spTree>
    <p:extLst>
      <p:ext uri="{BB962C8B-B14F-4D97-AF65-F5344CB8AC3E}">
        <p14:creationId xmlns:p14="http://schemas.microsoft.com/office/powerpoint/2010/main" val="133479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795671"/>
            <a:ext cx="9603275" cy="9734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Household Cleaning</a:t>
            </a:r>
          </a:p>
        </p:txBody>
      </p:sp>
      <p:sp>
        <p:nvSpPr>
          <p:cNvPr id="6" name="TextBox 5"/>
          <p:cNvSpPr txBox="1"/>
          <p:nvPr/>
        </p:nvSpPr>
        <p:spPr>
          <a:xfrm>
            <a:off x="1353356" y="2108200"/>
            <a:ext cx="9330722" cy="954107"/>
          </a:xfrm>
          <a:prstGeom prst="rect">
            <a:avLst/>
          </a:prstGeom>
          <a:noFill/>
        </p:spPr>
        <p:txBody>
          <a:bodyPr wrap="square" rtlCol="0">
            <a:spAutoFit/>
          </a:bodyPr>
          <a:lstStyle/>
          <a:p>
            <a:pPr>
              <a:buClr>
                <a:schemeClr val="accent1"/>
              </a:buClr>
            </a:pPr>
            <a:endParaRPr lang="en-CA" sz="2800" dirty="0">
              <a:latin typeface="Arial" panose="020B0604020202020204" pitchFamily="34" charset="0"/>
              <a:cs typeface="Arial" panose="020B0604020202020204" pitchFamily="34" charset="0"/>
            </a:endParaRPr>
          </a:p>
          <a:p>
            <a:pPr marL="457200" indent="-457200">
              <a:buClr>
                <a:schemeClr val="accent1"/>
              </a:buClr>
              <a:buFont typeface="Arial" panose="020B0604020202020204" pitchFamily="34" charset="0"/>
              <a:buChar char="•"/>
            </a:pPr>
            <a:endParaRPr lang="en-CA" sz="2800" dirty="0">
              <a:latin typeface="Constantia" panose="02030602050306030303"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19088779"/>
              </p:ext>
            </p:extLst>
          </p:nvPr>
        </p:nvGraphicFramePr>
        <p:xfrm>
          <a:off x="1627672" y="2010449"/>
          <a:ext cx="10266382" cy="3977640"/>
        </p:xfrm>
        <a:graphic>
          <a:graphicData uri="http://schemas.openxmlformats.org/drawingml/2006/table">
            <a:tbl>
              <a:tblPr firstRow="1" bandRow="1">
                <a:tableStyleId>{5C22544A-7EE6-4342-B048-85BDC9FD1C3A}</a:tableStyleId>
              </a:tblPr>
              <a:tblGrid>
                <a:gridCol w="5133191">
                  <a:extLst>
                    <a:ext uri="{9D8B030D-6E8A-4147-A177-3AD203B41FA5}">
                      <a16:colId xmlns:a16="http://schemas.microsoft.com/office/drawing/2014/main" val="20000"/>
                    </a:ext>
                  </a:extLst>
                </a:gridCol>
                <a:gridCol w="5133191">
                  <a:extLst>
                    <a:ext uri="{9D8B030D-6E8A-4147-A177-3AD203B41FA5}">
                      <a16:colId xmlns:a16="http://schemas.microsoft.com/office/drawing/2014/main" val="20001"/>
                    </a:ext>
                  </a:extLst>
                </a:gridCol>
              </a:tblGrid>
              <a:tr h="2651759">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CA" sz="2600" b="1" dirty="0">
                          <a:solidFill>
                            <a:schemeClr val="tx1"/>
                          </a:solidFill>
                          <a:latin typeface="Franklin Gothic Book" panose="020B0503020102020204" pitchFamily="34" charset="0"/>
                          <a:cs typeface="Arial" panose="020B0604020202020204" pitchFamily="34" charset="0"/>
                        </a:rPr>
                        <a:t>What is dust?</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Dead skin</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Hairs</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Soil</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Fungal spores</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Chemical Residues</a:t>
                      </a:r>
                    </a:p>
                    <a:p>
                      <a:pPr marL="342900" indent="-342900">
                        <a:lnSpc>
                          <a:spcPct val="150000"/>
                        </a:lnSpc>
                        <a:buClrTx/>
                        <a:buFont typeface="Arial" panose="020B0604020202020204" pitchFamily="34" charset="0"/>
                        <a:buChar char="•"/>
                      </a:pPr>
                      <a:r>
                        <a:rPr lang="en-CA" sz="2400" b="0" dirty="0">
                          <a:solidFill>
                            <a:schemeClr val="tx1"/>
                          </a:solidFill>
                          <a:latin typeface="Franklin Gothic Book" panose="020B0503020102020204" pitchFamily="34" charset="0"/>
                          <a:cs typeface="Arial" panose="020B0604020202020204" pitchFamily="34" charset="0"/>
                        </a:rPr>
                        <a:t>Deterioration</a:t>
                      </a:r>
                      <a:r>
                        <a:rPr lang="en-CA" sz="2400" b="0" baseline="0" dirty="0">
                          <a:solidFill>
                            <a:schemeClr val="tx1"/>
                          </a:solidFill>
                          <a:latin typeface="Franklin Gothic Book" panose="020B0503020102020204" pitchFamily="34" charset="0"/>
                          <a:cs typeface="Arial" panose="020B0604020202020204" pitchFamily="34" charset="0"/>
                        </a:rPr>
                        <a:t> of stuff</a:t>
                      </a:r>
                      <a:endParaRPr lang="en-CA" sz="2400" b="0"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50000"/>
                        </a:lnSpc>
                        <a:buClrTx/>
                        <a:buFont typeface="Arial" panose="020B0604020202020204" pitchFamily="34" charset="0"/>
                        <a:buNone/>
                      </a:pPr>
                      <a:endParaRPr lang="en-CA" sz="2400" b="0" dirty="0">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1" name="Picture 6" descr="man standing near wall illuminated with sunlight"/>
          <p:cNvPicPr>
            <a:picLocks noChangeAspect="1" noChangeArrowheads="1"/>
          </p:cNvPicPr>
          <p:nvPr/>
        </p:nvPicPr>
        <p:blipFill rotWithShape="1">
          <a:blip r:embed="rId4">
            <a:extLst>
              <a:ext uri="{28A0092B-C50C-407E-A947-70E740481C1C}">
                <a14:useLocalDpi xmlns:a14="http://schemas.microsoft.com/office/drawing/2010/main" val="0"/>
              </a:ext>
            </a:extLst>
          </a:blip>
          <a:srcRect t="9418" b="27257"/>
          <a:stretch/>
        </p:blipFill>
        <p:spPr bwMode="auto">
          <a:xfrm>
            <a:off x="6520948" y="1769152"/>
            <a:ext cx="4962314" cy="472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82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795671"/>
            <a:ext cx="9603275" cy="9734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Household Cleaning</a:t>
            </a:r>
          </a:p>
        </p:txBody>
      </p:sp>
      <p:sp>
        <p:nvSpPr>
          <p:cNvPr id="6" name="TextBox 5"/>
          <p:cNvSpPr txBox="1"/>
          <p:nvPr/>
        </p:nvSpPr>
        <p:spPr>
          <a:xfrm>
            <a:off x="1353356" y="2108200"/>
            <a:ext cx="9330722" cy="954107"/>
          </a:xfrm>
          <a:prstGeom prst="rect">
            <a:avLst/>
          </a:prstGeom>
          <a:noFill/>
        </p:spPr>
        <p:txBody>
          <a:bodyPr wrap="square" rtlCol="0">
            <a:spAutoFit/>
          </a:bodyPr>
          <a:lstStyle/>
          <a:p>
            <a:pPr>
              <a:buClr>
                <a:schemeClr val="accent1"/>
              </a:buClr>
            </a:pPr>
            <a:endParaRPr lang="en-CA" sz="2800" dirty="0">
              <a:latin typeface="Arial" panose="020B0604020202020204" pitchFamily="34" charset="0"/>
              <a:cs typeface="Arial" panose="020B0604020202020204" pitchFamily="34" charset="0"/>
            </a:endParaRPr>
          </a:p>
          <a:p>
            <a:pPr marL="457200" indent="-457200">
              <a:buClr>
                <a:schemeClr val="accent1"/>
              </a:buClr>
              <a:buFont typeface="Arial" panose="020B0604020202020204" pitchFamily="34" charset="0"/>
              <a:buChar char="•"/>
            </a:pPr>
            <a:endParaRPr lang="en-CA" sz="2800" dirty="0">
              <a:latin typeface="Constantia" panose="02030602050306030303"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48121453"/>
              </p:ext>
            </p:extLst>
          </p:nvPr>
        </p:nvGraphicFramePr>
        <p:xfrm>
          <a:off x="1627672" y="2010449"/>
          <a:ext cx="10266382" cy="4526280"/>
        </p:xfrm>
        <a:graphic>
          <a:graphicData uri="http://schemas.openxmlformats.org/drawingml/2006/table">
            <a:tbl>
              <a:tblPr firstRow="1" bandRow="1">
                <a:tableStyleId>{5C22544A-7EE6-4342-B048-85BDC9FD1C3A}</a:tableStyleId>
              </a:tblPr>
              <a:tblGrid>
                <a:gridCol w="5133191">
                  <a:extLst>
                    <a:ext uri="{9D8B030D-6E8A-4147-A177-3AD203B41FA5}">
                      <a16:colId xmlns:a16="http://schemas.microsoft.com/office/drawing/2014/main" val="20000"/>
                    </a:ext>
                  </a:extLst>
                </a:gridCol>
                <a:gridCol w="5133191">
                  <a:extLst>
                    <a:ext uri="{9D8B030D-6E8A-4147-A177-3AD203B41FA5}">
                      <a16:colId xmlns:a16="http://schemas.microsoft.com/office/drawing/2014/main" val="20001"/>
                    </a:ext>
                  </a:extLst>
                </a:gridCol>
              </a:tblGrid>
              <a:tr h="2651759">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CA" sz="2400" b="0"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50000"/>
                        </a:lnSpc>
                        <a:buClrTx/>
                        <a:buFont typeface="Arial" panose="020B0604020202020204" pitchFamily="34" charset="0"/>
                        <a:buNone/>
                      </a:pPr>
                      <a:r>
                        <a:rPr lang="en-CA" sz="2600" b="1" kern="1200" baseline="0" dirty="0">
                          <a:solidFill>
                            <a:schemeClr val="tx1"/>
                          </a:solidFill>
                          <a:latin typeface="Franklin Gothic Book" panose="020B0503020102020204" pitchFamily="34" charset="0"/>
                          <a:ea typeface="+mn-ea"/>
                          <a:cs typeface="Arial" panose="020B0604020202020204" pitchFamily="34" charset="0"/>
                        </a:rPr>
                        <a:t>Dust also contains</a:t>
                      </a:r>
                      <a:r>
                        <a:rPr lang="en-CA" sz="2600" b="1" kern="1200" dirty="0">
                          <a:solidFill>
                            <a:schemeClr val="tx1"/>
                          </a:solidFill>
                          <a:latin typeface="Franklin Gothic Book" panose="020B0503020102020204" pitchFamily="34" charset="0"/>
                          <a:ea typeface="+mn-ea"/>
                          <a:cs typeface="Arial" panose="020B0604020202020204" pitchFamily="34" charset="0"/>
                        </a:rPr>
                        <a:t>:</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Flame retardants </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Phthalates</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Pesticides</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Lead</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Mercury</a:t>
                      </a:r>
                    </a:p>
                    <a:p>
                      <a:pPr marL="342900" indent="-342900" algn="l" defTabSz="914400" rtl="0" eaLnBrk="1" latinLnBrk="0" hangingPunct="1">
                        <a:lnSpc>
                          <a:spcPct val="150000"/>
                        </a:lnSpc>
                        <a:buClrTx/>
                        <a:buFont typeface="Arial" panose="020B0604020202020204" pitchFamily="34" charset="0"/>
                        <a:buChar char="•"/>
                      </a:pPr>
                      <a:r>
                        <a:rPr lang="en-CA" sz="2400" b="0" kern="1200" dirty="0">
                          <a:solidFill>
                            <a:schemeClr val="tx1"/>
                          </a:solidFill>
                          <a:latin typeface="Franklin Gothic Book" panose="020B0503020102020204" pitchFamily="34" charset="0"/>
                          <a:ea typeface="+mn-ea"/>
                          <a:cs typeface="Arial" panose="020B0604020202020204" pitchFamily="34" charset="0"/>
                        </a:rPr>
                        <a:t>Arsenic</a:t>
                      </a:r>
                      <a:endParaRPr lang="en-CA" sz="2400" b="0" baseline="0" dirty="0">
                        <a:latin typeface="Franklin Gothic Book" panose="020B0503020102020204" pitchFamily="34" charset="0"/>
                        <a:cs typeface="Arial" panose="020B0604020202020204" pitchFamily="34" charset="0"/>
                      </a:endParaRPr>
                    </a:p>
                    <a:p>
                      <a:pPr marL="285750" indent="-285750">
                        <a:lnSpc>
                          <a:spcPct val="150000"/>
                        </a:lnSpc>
                        <a:buClrTx/>
                        <a:buFont typeface="Arial" panose="020B0604020202020204" pitchFamily="34" charset="0"/>
                        <a:buChar char="•"/>
                      </a:pPr>
                      <a:endParaRPr lang="en-CA" sz="2400" b="0" dirty="0">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0" name="Picture 4" descr="sun rays inside wooden house"/>
          <p:cNvPicPr>
            <a:picLocks noChangeAspect="1" noChangeArrowheads="1"/>
          </p:cNvPicPr>
          <p:nvPr/>
        </p:nvPicPr>
        <p:blipFill rotWithShape="1">
          <a:blip r:embed="rId3">
            <a:extLst>
              <a:ext uri="{28A0092B-C50C-407E-A947-70E740481C1C}">
                <a14:useLocalDpi xmlns:a14="http://schemas.microsoft.com/office/drawing/2010/main" val="0"/>
              </a:ext>
            </a:extLst>
          </a:blip>
          <a:srcRect t="19977" b="11225"/>
          <a:stretch/>
        </p:blipFill>
        <p:spPr bwMode="auto">
          <a:xfrm>
            <a:off x="1015202" y="1824971"/>
            <a:ext cx="5003515" cy="4302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294142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161112" y="867805"/>
            <a:ext cx="6799537" cy="8464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Minimizing Dust</a:t>
            </a:r>
          </a:p>
        </p:txBody>
      </p:sp>
      <p:sp>
        <p:nvSpPr>
          <p:cNvPr id="6" name="TextBox 5"/>
          <p:cNvSpPr txBox="1"/>
          <p:nvPr/>
        </p:nvSpPr>
        <p:spPr>
          <a:xfrm>
            <a:off x="1493294" y="1846739"/>
            <a:ext cx="6817823" cy="413190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Remove footwear at the door</a:t>
            </a:r>
          </a:p>
          <a:p>
            <a:pPr marL="457200" indent="-457200">
              <a:lnSpc>
                <a:spcPct val="150000"/>
              </a:lnSpc>
              <a:buFont typeface="Arial" panose="020B0604020202020204" pitchFamily="34" charset="0"/>
              <a:buChar char="•"/>
            </a:pPr>
            <a:endParaRPr lang="en-CA" sz="15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Dust regularly with a damp cloth </a:t>
            </a:r>
          </a:p>
          <a:p>
            <a:pPr marL="457200" indent="-457200">
              <a:lnSpc>
                <a:spcPct val="150000"/>
              </a:lnSpc>
              <a:buFont typeface="Arial" panose="020B0604020202020204" pitchFamily="34" charset="0"/>
              <a:buChar char="•"/>
            </a:pPr>
            <a:endParaRPr lang="en-CA" sz="1500" dirty="0">
              <a:latin typeface="Franklin Gothic Book" panose="020B0503020102020204" pitchFamily="34" charset="0"/>
              <a:cs typeface="Arial" panose="020B0604020202020204" pitchFamily="34" charset="0"/>
            </a:endParaRPr>
          </a:p>
          <a:p>
            <a:pPr marL="914400" lvl="1"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No expensive sprays or wipes needed!</a:t>
            </a:r>
          </a:p>
          <a:p>
            <a:pPr marL="914400" lvl="1" indent="-457200">
              <a:lnSpc>
                <a:spcPct val="150000"/>
              </a:lnSpc>
              <a:buFont typeface="Arial" panose="020B0604020202020204" pitchFamily="34" charset="0"/>
              <a:buChar char="•"/>
            </a:pPr>
            <a:endParaRPr lang="en-CA" sz="15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Vacuum and wet mop weekly </a:t>
            </a:r>
          </a:p>
          <a:p>
            <a:pPr>
              <a:lnSpc>
                <a:spcPct val="150000"/>
              </a:lnSpc>
            </a:pPr>
            <a:r>
              <a:rPr lang="en-CA" sz="2600" dirty="0">
                <a:latin typeface="Franklin Gothic Book" panose="020B0503020102020204" pitchFamily="34" charset="0"/>
                <a:cs typeface="Arial" panose="020B0604020202020204" pitchFamily="34" charset="0"/>
              </a:rPr>
              <a:t>	(more often if you have a crawling child)</a:t>
            </a:r>
          </a:p>
        </p:txBody>
      </p:sp>
      <p:grpSp>
        <p:nvGrpSpPr>
          <p:cNvPr id="3" name="Group 2"/>
          <p:cNvGrpSpPr/>
          <p:nvPr/>
        </p:nvGrpSpPr>
        <p:grpSpPr>
          <a:xfrm rot="886878" flipH="1">
            <a:off x="6964984" y="-506109"/>
            <a:ext cx="5034795" cy="7867982"/>
            <a:chOff x="9057530" y="1296457"/>
            <a:chExt cx="3048626" cy="510914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84134">
              <a:off x="9057530" y="4437285"/>
              <a:ext cx="1240690" cy="196831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5487">
              <a:off x="9827190" y="2927793"/>
              <a:ext cx="1353486" cy="18447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346148">
              <a:off x="10985721" y="1296457"/>
              <a:ext cx="1120435" cy="1777533"/>
            </a:xfrm>
            <a:prstGeom prst="rect">
              <a:avLst/>
            </a:prstGeom>
          </p:spPr>
        </p:pic>
      </p:grpSp>
      <p:pic>
        <p:nvPicPr>
          <p:cNvPr id="11" name="Picture 10"/>
          <p:cNvPicPr>
            <a:picLocks noChangeAspect="1"/>
          </p:cNvPicPr>
          <p:nvPr/>
        </p:nvPicPr>
        <p:blipFill rotWithShape="1">
          <a:blip r:embed="rId6"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265917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086522" y="1023851"/>
            <a:ext cx="5819887" cy="781050"/>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Minimizing Dust</a:t>
            </a:r>
          </a:p>
        </p:txBody>
      </p:sp>
      <p:sp>
        <p:nvSpPr>
          <p:cNvPr id="6" name="TextBox 5"/>
          <p:cNvSpPr txBox="1"/>
          <p:nvPr/>
        </p:nvSpPr>
        <p:spPr>
          <a:xfrm>
            <a:off x="1297468" y="2181029"/>
            <a:ext cx="4764285" cy="369331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Reduce clutter to make dusting easier</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Store loose items in a closed bin or cabinet</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Dust under furniture and electronics often  </a:t>
            </a:r>
          </a:p>
        </p:txBody>
      </p:sp>
      <p:pic>
        <p:nvPicPr>
          <p:cNvPr id="11266" name="Picture 2" descr="man in gray hoodie and blue denim jeans standing on brown wooden parquet flooring"/>
          <p:cNvPicPr>
            <a:picLocks noChangeAspect="1" noChangeArrowheads="1"/>
          </p:cNvPicPr>
          <p:nvPr/>
        </p:nvPicPr>
        <p:blipFill rotWithShape="1">
          <a:blip r:embed="rId3">
            <a:extLst>
              <a:ext uri="{28A0092B-C50C-407E-A947-70E740481C1C}">
                <a14:useLocalDpi xmlns:a14="http://schemas.microsoft.com/office/drawing/2010/main" val="0"/>
              </a:ext>
            </a:extLst>
          </a:blip>
          <a:srcRect t="12049" b="3097"/>
          <a:stretch/>
        </p:blipFill>
        <p:spPr bwMode="auto">
          <a:xfrm>
            <a:off x="6755803" y="-61472"/>
            <a:ext cx="5436198" cy="6919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245445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244511" y="1027689"/>
            <a:ext cx="6164838" cy="6813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Mould In Your Home </a:t>
            </a:r>
          </a:p>
        </p:txBody>
      </p:sp>
      <p:sp>
        <p:nvSpPr>
          <p:cNvPr id="3" name="TextBox 2"/>
          <p:cNvSpPr txBox="1"/>
          <p:nvPr/>
        </p:nvSpPr>
        <p:spPr>
          <a:xfrm>
            <a:off x="1209785" y="2028601"/>
            <a:ext cx="5532808" cy="338913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Don’t ignore it</a:t>
            </a:r>
          </a:p>
          <a:p>
            <a:pPr marL="457200" indent="-4572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Excessive and toxic moulds can affect your family’s health</a:t>
            </a:r>
          </a:p>
          <a:p>
            <a:pPr>
              <a:lnSpc>
                <a:spcPct val="150000"/>
              </a:lnSpc>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600" dirty="0">
                <a:latin typeface="Franklin Gothic Book" panose="020B0503020102020204" pitchFamily="34" charset="0"/>
                <a:cs typeface="Arial" panose="020B0604020202020204" pitchFamily="34" charset="0"/>
              </a:rPr>
              <a:t>Irritation, coughing, symptoms of asthma, allergic reactions, eczema </a:t>
            </a:r>
            <a:r>
              <a:rPr lang="en-CA" sz="2600" dirty="0">
                <a:latin typeface="Franklin Gothic Book" panose="020B0503020102020204" pitchFamily="34" charset="0"/>
                <a:cs typeface="Arial" panose="020B0604020202020204" pitchFamily="34" charset="0"/>
              </a:rPr>
              <a:t> </a:t>
            </a:r>
          </a:p>
        </p:txBody>
      </p:sp>
      <p:pic>
        <p:nvPicPr>
          <p:cNvPr id="10242" name="Picture 2" descr="https://images.unsplash.com/photo-1551466889-a3fe5e15a745?ixlib=rb-1.2.1&amp;ixid=eyJhcHBfaWQiOjEyMDd9&amp;w=1000&amp;q=80"/>
          <p:cNvPicPr>
            <a:picLocks noChangeAspect="1" noChangeArrowheads="1"/>
          </p:cNvPicPr>
          <p:nvPr/>
        </p:nvPicPr>
        <p:blipFill rotWithShape="1">
          <a:blip r:embed="rId3">
            <a:extLst>
              <a:ext uri="{28A0092B-C50C-407E-A947-70E740481C1C}">
                <a14:useLocalDpi xmlns:a14="http://schemas.microsoft.com/office/drawing/2010/main" val="0"/>
              </a:ext>
            </a:extLst>
          </a:blip>
          <a:srcRect l="9848"/>
          <a:stretch/>
        </p:blipFill>
        <p:spPr bwMode="auto">
          <a:xfrm rot="16200000">
            <a:off x="6355350" y="1048245"/>
            <a:ext cx="6884901" cy="4788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242149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p:nvSpPr>
        <p:spPr>
          <a:xfrm>
            <a:off x="1451578" y="2143237"/>
            <a:ext cx="5713015" cy="3739485"/>
          </a:xfrm>
          <a:prstGeom prst="rect">
            <a:avLst/>
          </a:prstGeom>
          <a:noFill/>
        </p:spPr>
        <p:txBody>
          <a:bodyPr wrap="square" rtlCol="0">
            <a:spAutoFit/>
          </a:bodyPr>
          <a:lstStyle/>
          <a:p>
            <a:pPr>
              <a:lnSpc>
                <a:spcPct val="150000"/>
              </a:lnSpc>
            </a:pPr>
            <a:r>
              <a:rPr lang="en-CA" sz="2800" dirty="0">
                <a:latin typeface="Franklin Gothic Book" panose="020B0503020102020204" pitchFamily="34" charset="0"/>
                <a:cs typeface="Arial" panose="020B0604020202020204" pitchFamily="34" charset="0"/>
              </a:rPr>
              <a:t>Common places to find mould:</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Basements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Bathrooms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Window sills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Carpets and fabrics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Laundry areas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8855" t="12" r="20687" b="1244"/>
          <a:stretch/>
        </p:blipFill>
        <p:spPr>
          <a:xfrm>
            <a:off x="7508838" y="0"/>
            <a:ext cx="4683162" cy="6873411"/>
          </a:xfrm>
          <a:prstGeom prst="rect">
            <a:avLst/>
          </a:prstGeom>
        </p:spPr>
      </p:pic>
      <p:sp>
        <p:nvSpPr>
          <p:cNvPr id="13" name="Title 1">
            <a:extLst>
              <a:ext uri="{FF2B5EF4-FFF2-40B4-BE49-F238E27FC236}">
                <a16:creationId xmlns:a16="http://schemas.microsoft.com/office/drawing/2014/main" id="{78DE9C9E-0D39-4429-94BE-003ED5B0C432}"/>
              </a:ext>
            </a:extLst>
          </p:cNvPr>
          <p:cNvSpPr>
            <a:spLocks noGrp="1"/>
          </p:cNvSpPr>
          <p:nvPr>
            <p:ph type="title"/>
          </p:nvPr>
        </p:nvSpPr>
        <p:spPr>
          <a:xfrm>
            <a:off x="1244510" y="1027689"/>
            <a:ext cx="6264327" cy="6813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Mould In Your Home </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279689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121" y="649430"/>
            <a:ext cx="9603275" cy="8591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Everything is </a:t>
            </a:r>
            <a:r>
              <a:rPr lang="en-CA" dirty="0">
                <a:solidFill>
                  <a:srgbClr val="E01F1F"/>
                </a:solidFill>
                <a:latin typeface="Franklin Gothic Book" panose="020B0503020102020204" pitchFamily="34" charset="0"/>
                <a:cs typeface="Arial" panose="020B0604020202020204" pitchFamily="34" charset="0"/>
              </a:rPr>
              <a:t>M</a:t>
            </a:r>
            <a:r>
              <a:rPr lang="en-CA" cap="none" dirty="0">
                <a:solidFill>
                  <a:srgbClr val="E01F1F"/>
                </a:solidFill>
                <a:latin typeface="Franklin Gothic Book" panose="020B0503020102020204" pitchFamily="34" charset="0"/>
                <a:cs typeface="Arial" panose="020B0604020202020204" pitchFamily="34" charset="0"/>
              </a:rPr>
              <a:t>ade of Chemicals</a:t>
            </a:r>
          </a:p>
        </p:txBody>
      </p:sp>
      <p:sp>
        <p:nvSpPr>
          <p:cNvPr id="3" name="Content Placeholder 2"/>
          <p:cNvSpPr>
            <a:spLocks noGrp="1"/>
          </p:cNvSpPr>
          <p:nvPr>
            <p:ph idx="1"/>
          </p:nvPr>
        </p:nvSpPr>
        <p:spPr>
          <a:xfrm>
            <a:off x="879676" y="1806449"/>
            <a:ext cx="5069061" cy="2670568"/>
          </a:xfrm>
        </p:spPr>
        <p:txBody>
          <a:bodyPr>
            <a:noAutofit/>
          </a:bodyPr>
          <a:lstStyle/>
          <a:p>
            <a:pPr>
              <a:lnSpc>
                <a:spcPct val="150000"/>
              </a:lnSpc>
              <a:buClrTx/>
            </a:pPr>
            <a:r>
              <a:rPr lang="en-CA" sz="2400" dirty="0">
                <a:latin typeface="Franklin Gothic Book" panose="020B0503020102020204" pitchFamily="34" charset="0"/>
                <a:cs typeface="Arial" panose="020B0604020202020204" pitchFamily="34" charset="0"/>
              </a:rPr>
              <a:t>Some are helpful (e.g. medicine, water)</a:t>
            </a:r>
          </a:p>
          <a:p>
            <a:pPr>
              <a:lnSpc>
                <a:spcPct val="150000"/>
              </a:lnSpc>
              <a:buClrTx/>
            </a:pPr>
            <a:r>
              <a:rPr lang="en-CA" sz="2400" dirty="0">
                <a:latin typeface="Franklin Gothic Book" panose="020B0503020102020204" pitchFamily="34" charset="0"/>
                <a:cs typeface="Arial" panose="020B0604020202020204" pitchFamily="34" charset="0"/>
              </a:rPr>
              <a:t>Some are harmful (toxins)</a:t>
            </a:r>
          </a:p>
          <a:p>
            <a:pPr>
              <a:lnSpc>
                <a:spcPct val="150000"/>
              </a:lnSpc>
              <a:buClrTx/>
            </a:pPr>
            <a:r>
              <a:rPr lang="en-CA" sz="2400" dirty="0" smtClean="0">
                <a:latin typeface="Franklin Gothic Book" panose="020B0503020102020204" pitchFamily="34" charset="0"/>
                <a:cs typeface="Arial" panose="020B0604020202020204" pitchFamily="34" charset="0"/>
              </a:rPr>
              <a:t>Found outdoors</a:t>
            </a:r>
            <a:r>
              <a:rPr lang="en-CA" sz="2400" dirty="0">
                <a:latin typeface="Franklin Gothic Book" panose="020B0503020102020204" pitchFamily="34" charset="0"/>
                <a:cs typeface="Arial" panose="020B0604020202020204" pitchFamily="34" charset="0"/>
              </a:rPr>
              <a:t>, indoors, in food, cosmetics, and more</a:t>
            </a:r>
          </a:p>
          <a:p>
            <a:pPr>
              <a:lnSpc>
                <a:spcPct val="150000"/>
              </a:lnSpc>
              <a:buClrTx/>
            </a:pPr>
            <a:r>
              <a:rPr lang="en-CA" sz="2400" dirty="0">
                <a:latin typeface="Franklin Gothic Book" panose="020B0503020102020204" pitchFamily="34" charset="0"/>
                <a:cs typeface="Arial" panose="020B0604020202020204" pitchFamily="34" charset="0"/>
              </a:rPr>
              <a:t>You can take steps to protect yourself from toxins in your home</a:t>
            </a:r>
          </a:p>
        </p:txBody>
      </p:sp>
      <p:pic>
        <p:nvPicPr>
          <p:cNvPr id="13314" name="Picture 2" descr="people sitting in front of table talking and eating"/>
          <p:cNvPicPr>
            <a:picLocks noChangeAspect="1" noChangeArrowheads="1"/>
          </p:cNvPicPr>
          <p:nvPr/>
        </p:nvPicPr>
        <p:blipFill rotWithShape="1">
          <a:blip r:embed="rId3">
            <a:extLst>
              <a:ext uri="{28A0092B-C50C-407E-A947-70E740481C1C}">
                <a14:useLocalDpi xmlns:a14="http://schemas.microsoft.com/office/drawing/2010/main" val="0"/>
              </a:ext>
            </a:extLst>
          </a:blip>
          <a:srcRect l="18623" r="6127" b="11717"/>
          <a:stretch/>
        </p:blipFill>
        <p:spPr bwMode="auto">
          <a:xfrm>
            <a:off x="6106758" y="1806449"/>
            <a:ext cx="5724735" cy="447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8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765096"/>
            <a:ext cx="9603275" cy="935040"/>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How To Recognize Mould</a:t>
            </a:r>
          </a:p>
        </p:txBody>
      </p:sp>
      <p:sp>
        <p:nvSpPr>
          <p:cNvPr id="7" name="TextBox 6"/>
          <p:cNvSpPr txBox="1"/>
          <p:nvPr/>
        </p:nvSpPr>
        <p:spPr>
          <a:xfrm>
            <a:off x="1244511" y="2056207"/>
            <a:ext cx="4188101" cy="3693319"/>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Musty smells</a:t>
            </a:r>
          </a:p>
          <a:p>
            <a:pPr marL="457200" indent="-457200">
              <a:lnSpc>
                <a:spcPct val="20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Commonly black, white</a:t>
            </a:r>
          </a:p>
          <a:p>
            <a:pPr marL="457200" indent="-457200">
              <a:lnSpc>
                <a:spcPct val="20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Can be red, blue, or green</a:t>
            </a:r>
          </a:p>
          <a:p>
            <a:endParaRPr lang="en-CA" sz="2600" dirty="0">
              <a:latin typeface="Franklin Gothic Book" panose="020B0503020102020204" pitchFamily="34" charset="0"/>
              <a:cs typeface="Arial" panose="020B0604020202020204" pitchFamily="34" charset="0"/>
            </a:endParaRPr>
          </a:p>
        </p:txBody>
      </p:sp>
      <p:pic>
        <p:nvPicPr>
          <p:cNvPr id="7170" name="Picture 2" descr="green and white textile"/>
          <p:cNvPicPr>
            <a:picLocks noChangeAspect="1" noChangeArrowheads="1"/>
          </p:cNvPicPr>
          <p:nvPr/>
        </p:nvPicPr>
        <p:blipFill rotWithShape="1">
          <a:blip r:embed="rId3">
            <a:extLst>
              <a:ext uri="{28A0092B-C50C-407E-A947-70E740481C1C}">
                <a14:useLocalDpi xmlns:a14="http://schemas.microsoft.com/office/drawing/2010/main" val="0"/>
              </a:ext>
            </a:extLst>
          </a:blip>
          <a:srcRect t="5399" b="19547"/>
          <a:stretch/>
        </p:blipFill>
        <p:spPr bwMode="auto">
          <a:xfrm rot="10800000">
            <a:off x="5670135" y="1895344"/>
            <a:ext cx="6068360" cy="4577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138762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36035"/>
            <a:ext cx="5336497" cy="935040"/>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What To Do: Mould</a:t>
            </a:r>
          </a:p>
        </p:txBody>
      </p:sp>
      <p:sp>
        <p:nvSpPr>
          <p:cNvPr id="7" name="TextBox 6"/>
          <p:cNvSpPr txBox="1"/>
          <p:nvPr/>
        </p:nvSpPr>
        <p:spPr>
          <a:xfrm>
            <a:off x="1001486" y="1783990"/>
            <a:ext cx="5786589" cy="445660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Small areas of mould can be cleaned with dish detergent</a:t>
            </a:r>
          </a:p>
          <a:p>
            <a:pPr marL="457200" indent="-4572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Larger areas may require a professional</a:t>
            </a:r>
          </a:p>
          <a:p>
            <a:pPr marL="457200" indent="-4572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Correct the cause of the moisture problem or mould will return</a:t>
            </a:r>
          </a:p>
          <a:p>
            <a:pPr marL="457200" indent="-457200">
              <a:lnSpc>
                <a:spcPct val="150000"/>
              </a:lnSpc>
              <a:buFont typeface="Arial" panose="020B0604020202020204" pitchFamily="34" charset="0"/>
              <a:buChar char="•"/>
            </a:pPr>
            <a:endParaRPr lang="en-CA" sz="800" dirty="0">
              <a:latin typeface="Franklin Gothic Book" panose="020B05030201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Use a dehumidifier, seal cracks in the basement wall, insulate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050" y="0"/>
            <a:ext cx="4736950" cy="7504239"/>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27388" t="9817" r="35769" b="24195"/>
          <a:stretch/>
        </p:blipFill>
        <p:spPr>
          <a:xfrm>
            <a:off x="323042" y="416943"/>
            <a:ext cx="1030313" cy="1038013"/>
          </a:xfrm>
          <a:prstGeom prst="rect">
            <a:avLst/>
          </a:prstGeom>
        </p:spPr>
      </p:pic>
    </p:spTree>
    <p:extLst>
      <p:ext uri="{BB962C8B-B14F-4D97-AF65-F5344CB8AC3E}">
        <p14:creationId xmlns:p14="http://schemas.microsoft.com/office/powerpoint/2010/main" val="772959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8529" y="1000705"/>
            <a:ext cx="9603275" cy="871881"/>
          </a:xfrm>
        </p:spPr>
        <p:txBody>
          <a:bodyPr>
            <a:normAutofit fontScale="90000"/>
          </a:bodyPr>
          <a:lstStyle/>
          <a:p>
            <a:pPr algn="ctr"/>
            <a:r>
              <a:rPr lang="en-CA" sz="4900" cap="none" dirty="0">
                <a:solidFill>
                  <a:srgbClr val="E01F1F"/>
                </a:solidFill>
                <a:latin typeface="Franklin Gothic Book" panose="020B0503020102020204" pitchFamily="34" charset="0"/>
                <a:cs typeface="Arial" panose="020B0604020202020204" pitchFamily="34" charset="0"/>
              </a:rPr>
              <a:t>Why Are Plastics So Bad?</a:t>
            </a:r>
            <a:r>
              <a:rPr lang="en-CA" cap="none" dirty="0">
                <a:solidFill>
                  <a:srgbClr val="E01F1F"/>
                </a:solidFill>
                <a:latin typeface="Franklin Gothic Book" panose="020B0503020102020204" pitchFamily="34" charset="0"/>
                <a:cs typeface="Arial" panose="020B0604020202020204" pitchFamily="34" charset="0"/>
              </a:rPr>
              <a:t/>
            </a:r>
            <a:br>
              <a:rPr lang="en-CA" cap="none" dirty="0">
                <a:solidFill>
                  <a:srgbClr val="E01F1F"/>
                </a:solidFill>
                <a:latin typeface="Franklin Gothic Book" panose="020B0503020102020204" pitchFamily="34" charset="0"/>
                <a:cs typeface="Arial" panose="020B0604020202020204" pitchFamily="34" charset="0"/>
              </a:rPr>
            </a:br>
            <a:r>
              <a:rPr lang="en-CA" sz="1800" cap="none" dirty="0">
                <a:solidFill>
                  <a:srgbClr val="E01F1F"/>
                </a:solidFill>
                <a:latin typeface="Franklin Gothic Book" panose="020B0503020102020204" pitchFamily="34" charset="0"/>
                <a:cs typeface="Arial" panose="020B0604020202020204" pitchFamily="34" charset="0"/>
              </a:rPr>
              <a:t>(OTHER THAN ENVIRONMENTAL IMPACTS)</a:t>
            </a:r>
          </a:p>
        </p:txBody>
      </p:sp>
      <p:sp>
        <p:nvSpPr>
          <p:cNvPr id="3" name="TextBox 2"/>
          <p:cNvSpPr txBox="1"/>
          <p:nvPr/>
        </p:nvSpPr>
        <p:spPr>
          <a:xfrm>
            <a:off x="998639" y="2085941"/>
            <a:ext cx="5100947" cy="341632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Contain harmful chemicals</a:t>
            </a:r>
          </a:p>
          <a:p>
            <a:pPr marL="914400" lvl="1" indent="-457200">
              <a:lnSpc>
                <a:spcPct val="15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Plasticizers: phthalates, </a:t>
            </a:r>
            <a:r>
              <a:rPr lang="en-CA" sz="2400" dirty="0" err="1">
                <a:latin typeface="Franklin Gothic Book" panose="020B0503020102020204" pitchFamily="34" charset="0"/>
                <a:cs typeface="Arial" panose="020B0604020202020204" pitchFamily="34" charset="0"/>
              </a:rPr>
              <a:t>bisphenols</a:t>
            </a:r>
            <a:r>
              <a:rPr lang="en-CA" sz="2400" dirty="0">
                <a:latin typeface="Franklin Gothic Book" panose="020B0503020102020204" pitchFamily="34" charset="0"/>
                <a:cs typeface="Arial" panose="020B0604020202020204" pitchFamily="34" charset="0"/>
              </a:rPr>
              <a:t> and styrene </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Leach toxins when heated</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Only some will get recycled</a:t>
            </a:r>
          </a:p>
        </p:txBody>
      </p:sp>
      <p:grpSp>
        <p:nvGrpSpPr>
          <p:cNvPr id="10" name="Group 9"/>
          <p:cNvGrpSpPr/>
          <p:nvPr/>
        </p:nvGrpSpPr>
        <p:grpSpPr>
          <a:xfrm>
            <a:off x="323043" y="424643"/>
            <a:ext cx="1030313" cy="1030313"/>
            <a:chOff x="5620450" y="2953450"/>
            <a:chExt cx="951099" cy="951099"/>
          </a:xfrm>
        </p:grpSpPr>
        <p:sp>
          <p:nvSpPr>
            <p:cNvPr id="11" name="Oval 10"/>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2" name="Rectangle 11" descr="Recycle Sign"/>
            <p:cNvSpPr/>
            <p:nvPr/>
          </p:nvSpPr>
          <p:spPr>
            <a:xfrm>
              <a:off x="5722745" y="3043298"/>
              <a:ext cx="746507" cy="746507"/>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8" name="Picture 4" descr="labeled containers on brown bench"/>
          <p:cNvPicPr>
            <a:picLocks noChangeAspect="1" noChangeArrowheads="1"/>
          </p:cNvPicPr>
          <p:nvPr/>
        </p:nvPicPr>
        <p:blipFill rotWithShape="1">
          <a:blip r:embed="rId5">
            <a:extLst>
              <a:ext uri="{28A0092B-C50C-407E-A947-70E740481C1C}">
                <a14:useLocalDpi xmlns:a14="http://schemas.microsoft.com/office/drawing/2010/main" val="0"/>
              </a:ext>
            </a:extLst>
          </a:blip>
          <a:srcRect l="21968"/>
          <a:stretch/>
        </p:blipFill>
        <p:spPr bwMode="auto">
          <a:xfrm>
            <a:off x="6294921" y="2187873"/>
            <a:ext cx="5518247" cy="39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15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53354" y="1034176"/>
            <a:ext cx="5230326" cy="722054"/>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Heat, </a:t>
            </a:r>
            <a:r>
              <a:rPr lang="en-CA" strike="sngStrike" cap="none" dirty="0">
                <a:solidFill>
                  <a:srgbClr val="E01F1F"/>
                </a:solidFill>
                <a:latin typeface="Franklin Gothic Book" panose="020B0503020102020204" pitchFamily="34" charset="0"/>
                <a:cs typeface="Arial" panose="020B0604020202020204" pitchFamily="34" charset="0"/>
              </a:rPr>
              <a:t>Plastic</a:t>
            </a:r>
            <a:r>
              <a:rPr lang="en-CA" cap="none" dirty="0">
                <a:solidFill>
                  <a:srgbClr val="E01F1F"/>
                </a:solidFill>
                <a:latin typeface="Franklin Gothic Book" panose="020B0503020102020204" pitchFamily="34" charset="0"/>
                <a:cs typeface="Arial" panose="020B0604020202020204" pitchFamily="34" charset="0"/>
              </a:rPr>
              <a:t>, &amp; Food</a:t>
            </a:r>
          </a:p>
        </p:txBody>
      </p:sp>
      <p:sp>
        <p:nvSpPr>
          <p:cNvPr id="6" name="TextBox 5"/>
          <p:cNvSpPr txBox="1"/>
          <p:nvPr/>
        </p:nvSpPr>
        <p:spPr>
          <a:xfrm>
            <a:off x="1004672" y="2038172"/>
            <a:ext cx="5291821" cy="4410438"/>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Store leftovers in glass or ceramic</a:t>
            </a:r>
          </a:p>
          <a:p>
            <a:pPr marL="914400" lvl="1" indent="-457200">
              <a:lnSpc>
                <a:spcPct val="200000"/>
              </a:lnSpc>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If you use plastics, allow hot foods to cool first</a:t>
            </a:r>
            <a:endParaRPr lang="en-CA" sz="2400" dirty="0">
              <a:latin typeface="Franklin Gothic Book" panose="020B0503020102020204" pitchFamily="34" charset="0"/>
              <a:cs typeface="Arial" panose="020B0604020202020204" pitchFamily="34" charset="0"/>
            </a:endParaRPr>
          </a:p>
          <a:p>
            <a:pPr marL="457200" indent="-457200">
              <a:lnSpc>
                <a:spcPct val="200000"/>
              </a:lnSpc>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Use your plastic containers for cold and non-fatty and non-oily food storage</a:t>
            </a:r>
          </a:p>
        </p:txBody>
      </p:sp>
      <p:grpSp>
        <p:nvGrpSpPr>
          <p:cNvPr id="10" name="Group 9"/>
          <p:cNvGrpSpPr/>
          <p:nvPr/>
        </p:nvGrpSpPr>
        <p:grpSpPr>
          <a:xfrm>
            <a:off x="323043" y="424643"/>
            <a:ext cx="1030313" cy="1030313"/>
            <a:chOff x="5620450" y="2953450"/>
            <a:chExt cx="951099" cy="951099"/>
          </a:xfrm>
        </p:grpSpPr>
        <p:sp>
          <p:nvSpPr>
            <p:cNvPr id="11" name="Oval 10"/>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2" name="Rectangle 11" descr="Recycle Sign"/>
            <p:cNvSpPr/>
            <p:nvPr/>
          </p:nvSpPr>
          <p:spPr>
            <a:xfrm>
              <a:off x="5722745" y="3043298"/>
              <a:ext cx="746507" cy="746507"/>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8" name="Picture 4" descr="pizza on white ceramic plates"/>
          <p:cNvPicPr>
            <a:picLocks noChangeAspect="1" noChangeArrowheads="1"/>
          </p:cNvPicPr>
          <p:nvPr/>
        </p:nvPicPr>
        <p:blipFill rotWithShape="1">
          <a:blip r:embed="rId5">
            <a:extLst>
              <a:ext uri="{28A0092B-C50C-407E-A947-70E740481C1C}">
                <a14:useLocalDpi xmlns:a14="http://schemas.microsoft.com/office/drawing/2010/main" val="0"/>
              </a:ext>
            </a:extLst>
          </a:blip>
          <a:srcRect l="15843" t="240" r="7729" b="-240"/>
          <a:stretch/>
        </p:blipFill>
        <p:spPr bwMode="auto">
          <a:xfrm rot="5400000">
            <a:off x="5970842" y="677357"/>
            <a:ext cx="6944814" cy="549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942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1848472"/>
            <a:ext cx="9603275" cy="3450613"/>
          </a:xfrm>
        </p:spPr>
        <p:txBody>
          <a:bodyPr>
            <a:noAutofit/>
          </a:bodyPr>
          <a:lstStyle/>
          <a:p>
            <a:pPr lvl="0">
              <a:lnSpc>
                <a:spcPct val="150000"/>
              </a:lnSpc>
            </a:pPr>
            <a:r>
              <a:rPr lang="en-CA" sz="2400" dirty="0">
                <a:latin typeface="Franklin Gothic Book" panose="020B0503020102020204" pitchFamily="34" charset="0"/>
                <a:cs typeface="Arial" panose="020B0604020202020204" pitchFamily="34" charset="0"/>
              </a:rPr>
              <a:t>For food storage and toys: Use only 1, 2, 4, and 5</a:t>
            </a:r>
            <a:br>
              <a:rPr lang="en-CA" sz="2400" dirty="0">
                <a:latin typeface="Franklin Gothic Book" panose="020B0503020102020204" pitchFamily="34" charset="0"/>
                <a:cs typeface="Arial" panose="020B0604020202020204" pitchFamily="34" charset="0"/>
              </a:rPr>
            </a:br>
            <a:r>
              <a:rPr lang="en-CA" sz="2400" dirty="0">
                <a:latin typeface="Franklin Gothic Book" panose="020B0503020102020204" pitchFamily="34" charset="0"/>
                <a:cs typeface="Arial" panose="020B0604020202020204" pitchFamily="34" charset="0"/>
              </a:rPr>
              <a:t>Avoid 3, 6, and 7</a:t>
            </a:r>
            <a:endParaRPr lang="en-US" sz="2400" dirty="0">
              <a:latin typeface="Franklin Gothic Book" panose="020B0503020102020204" pitchFamily="34" charset="0"/>
              <a:cs typeface="Arial" panose="020B0604020202020204" pitchFamily="34" charset="0"/>
            </a:endParaRPr>
          </a:p>
          <a:p>
            <a:pPr lvl="0">
              <a:lnSpc>
                <a:spcPct val="150000"/>
              </a:lnSpc>
            </a:pPr>
            <a:r>
              <a:rPr lang="en-CA" sz="2400" dirty="0">
                <a:latin typeface="Franklin Gothic Book" panose="020B0503020102020204" pitchFamily="34" charset="0"/>
                <a:cs typeface="Arial" panose="020B0604020202020204" pitchFamily="34" charset="0"/>
              </a:rPr>
              <a:t>Choosing toys that are labeled “PVC free”, “phthalate free”, </a:t>
            </a:r>
            <a:br>
              <a:rPr lang="en-CA" sz="2400" dirty="0">
                <a:latin typeface="Franklin Gothic Book" panose="020B0503020102020204" pitchFamily="34" charset="0"/>
                <a:cs typeface="Arial" panose="020B0604020202020204" pitchFamily="34" charset="0"/>
              </a:rPr>
            </a:br>
            <a:r>
              <a:rPr lang="en-CA" sz="2400" dirty="0">
                <a:latin typeface="Franklin Gothic Book" panose="020B0503020102020204" pitchFamily="34" charset="0"/>
                <a:cs typeface="Arial" panose="020B0604020202020204" pitchFamily="34" charset="0"/>
              </a:rPr>
              <a:t>“BPA free”, or “vinyl free”</a:t>
            </a:r>
            <a:endParaRPr lang="en-US" sz="2400" dirty="0">
              <a:latin typeface="Franklin Gothic Book" panose="020B0503020102020204" pitchFamily="34" charset="0"/>
              <a:cs typeface="Arial" panose="020B0604020202020204" pitchFamily="34" charset="0"/>
            </a:endParaRPr>
          </a:p>
          <a:p>
            <a:pPr lvl="0">
              <a:lnSpc>
                <a:spcPct val="150000"/>
              </a:lnSpc>
            </a:pPr>
            <a:r>
              <a:rPr lang="en-CA" sz="2400" dirty="0">
                <a:latin typeface="Franklin Gothic Book" panose="020B0503020102020204" pitchFamily="34" charset="0"/>
                <a:cs typeface="Arial" panose="020B0604020202020204" pitchFamily="34" charset="0"/>
              </a:rPr>
              <a:t>Check to ensure toys have not been recalled</a:t>
            </a:r>
            <a:endParaRPr lang="en-US" sz="2400" dirty="0">
              <a:latin typeface="Franklin Gothic Book" panose="020B05030201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8DE9C9E-0D39-4429-94BE-003ED5B0C432}"/>
              </a:ext>
            </a:extLst>
          </p:cNvPr>
          <p:cNvSpPr txBox="1">
            <a:spLocks/>
          </p:cNvSpPr>
          <p:nvPr/>
        </p:nvSpPr>
        <p:spPr>
          <a:xfrm>
            <a:off x="1458528" y="946755"/>
            <a:ext cx="9603275" cy="7220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400" cap="none" dirty="0">
                <a:solidFill>
                  <a:srgbClr val="E01F1F"/>
                </a:solidFill>
                <a:latin typeface="Franklin Gothic Book" panose="020B0503020102020204" pitchFamily="34" charset="0"/>
                <a:cs typeface="Arial" panose="020B0604020202020204" pitchFamily="34" charset="0"/>
              </a:rPr>
              <a:t>Plastics and Toys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964" y="4989666"/>
            <a:ext cx="7914071" cy="1706964"/>
          </a:xfrm>
          <a:prstGeom prst="rect">
            <a:avLst/>
          </a:prstGeom>
        </p:spPr>
      </p:pic>
      <p:grpSp>
        <p:nvGrpSpPr>
          <p:cNvPr id="9" name="Group 8"/>
          <p:cNvGrpSpPr/>
          <p:nvPr/>
        </p:nvGrpSpPr>
        <p:grpSpPr>
          <a:xfrm>
            <a:off x="323043" y="424643"/>
            <a:ext cx="1030313" cy="1030313"/>
            <a:chOff x="5620450" y="2953450"/>
            <a:chExt cx="951099" cy="951099"/>
          </a:xfrm>
        </p:grpSpPr>
        <p:sp>
          <p:nvSpPr>
            <p:cNvPr id="10" name="Oval 9"/>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Recycle Sign"/>
            <p:cNvSpPr/>
            <p:nvPr/>
          </p:nvSpPr>
          <p:spPr>
            <a:xfrm>
              <a:off x="5722745" y="3043298"/>
              <a:ext cx="746507" cy="746507"/>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731369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22819"/>
            <a:ext cx="9603275" cy="8591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Alternatives To Plastics</a:t>
            </a:r>
          </a:p>
        </p:txBody>
      </p:sp>
      <p:sp>
        <p:nvSpPr>
          <p:cNvPr id="3" name="TextBox 2"/>
          <p:cNvSpPr txBox="1"/>
          <p:nvPr/>
        </p:nvSpPr>
        <p:spPr>
          <a:xfrm>
            <a:off x="979252" y="2163183"/>
            <a:ext cx="3123882" cy="3019801"/>
          </a:xfrm>
          <a:prstGeom prst="rect">
            <a:avLst/>
          </a:prstGeom>
          <a:noFill/>
        </p:spPr>
        <p:txBody>
          <a:bodyPr wrap="square" rtlCol="0">
            <a:spAutoFit/>
          </a:bodyPr>
          <a:lstStyle/>
          <a:p>
            <a:pPr>
              <a:lnSpc>
                <a:spcPct val="150000"/>
              </a:lnSpc>
            </a:pPr>
            <a:r>
              <a:rPr lang="en-CA" sz="2600" dirty="0">
                <a:solidFill>
                  <a:srgbClr val="67C840"/>
                </a:solidFill>
                <a:latin typeface="Franklin Gothic Book" panose="020B0503020102020204" pitchFamily="34" charset="0"/>
                <a:cs typeface="Arial" panose="020B0604020202020204" pitchFamily="34" charset="0"/>
              </a:rPr>
              <a:t>Food storage:</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Stainless steel</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Glass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Ceramic</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Bees wax wraps</a:t>
            </a:r>
          </a:p>
        </p:txBody>
      </p:sp>
      <p:grpSp>
        <p:nvGrpSpPr>
          <p:cNvPr id="11" name="Group 10"/>
          <p:cNvGrpSpPr/>
          <p:nvPr/>
        </p:nvGrpSpPr>
        <p:grpSpPr>
          <a:xfrm>
            <a:off x="323043" y="424643"/>
            <a:ext cx="1030313" cy="1030313"/>
            <a:chOff x="5620450" y="2953450"/>
            <a:chExt cx="951099" cy="951099"/>
          </a:xfrm>
        </p:grpSpPr>
        <p:sp>
          <p:nvSpPr>
            <p:cNvPr id="12" name="Oval 11"/>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Rectangle 12" descr="Recycle Sign"/>
            <p:cNvSpPr/>
            <p:nvPr/>
          </p:nvSpPr>
          <p:spPr>
            <a:xfrm>
              <a:off x="5722745" y="3043298"/>
              <a:ext cx="746507" cy="746507"/>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5122" name="Picture 2" descr="six full clear glass jars on white surface"/>
          <p:cNvPicPr>
            <a:picLocks noChangeAspect="1" noChangeArrowheads="1"/>
          </p:cNvPicPr>
          <p:nvPr/>
        </p:nvPicPr>
        <p:blipFill rotWithShape="1">
          <a:blip r:embed="rId5">
            <a:extLst>
              <a:ext uri="{28A0092B-C50C-407E-A947-70E740481C1C}">
                <a14:useLocalDpi xmlns:a14="http://schemas.microsoft.com/office/drawing/2010/main" val="0"/>
              </a:ext>
            </a:extLst>
          </a:blip>
          <a:srcRect t="4835" b="2310"/>
          <a:stretch/>
        </p:blipFill>
        <p:spPr bwMode="auto">
          <a:xfrm>
            <a:off x="4834096" y="1965205"/>
            <a:ext cx="6354462" cy="442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2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9252" y="2151057"/>
            <a:ext cx="3658239" cy="3619965"/>
          </a:xfrm>
          <a:prstGeom prst="rect">
            <a:avLst/>
          </a:prstGeom>
          <a:noFill/>
        </p:spPr>
        <p:txBody>
          <a:bodyPr wrap="square" rtlCol="0">
            <a:spAutoFit/>
          </a:bodyPr>
          <a:lstStyle/>
          <a:p>
            <a:pPr>
              <a:lnSpc>
                <a:spcPct val="150000"/>
              </a:lnSpc>
            </a:pPr>
            <a:r>
              <a:rPr lang="en-CA" sz="2600" dirty="0">
                <a:solidFill>
                  <a:srgbClr val="67C840"/>
                </a:solidFill>
                <a:latin typeface="Franklin Gothic Book" panose="020B0503020102020204" pitchFamily="34" charset="0"/>
                <a:cs typeface="Arial" panose="020B0604020202020204" pitchFamily="34" charset="0"/>
              </a:rPr>
              <a:t>Shopping:</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Reusable bags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Baskets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Mesh produce bags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Buy naked produce if available</a:t>
            </a:r>
          </a:p>
        </p:txBody>
      </p:sp>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22819"/>
            <a:ext cx="9603275" cy="8591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Alternatives To Plastics</a:t>
            </a:r>
          </a:p>
        </p:txBody>
      </p:sp>
      <p:grpSp>
        <p:nvGrpSpPr>
          <p:cNvPr id="11" name="Group 10"/>
          <p:cNvGrpSpPr/>
          <p:nvPr/>
        </p:nvGrpSpPr>
        <p:grpSpPr>
          <a:xfrm>
            <a:off x="323043" y="424643"/>
            <a:ext cx="1030313" cy="1030313"/>
            <a:chOff x="5620450" y="2953450"/>
            <a:chExt cx="951099" cy="951099"/>
          </a:xfrm>
        </p:grpSpPr>
        <p:sp>
          <p:nvSpPr>
            <p:cNvPr id="12" name="Oval 11"/>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Rectangle 12" descr="Recycle Sign"/>
            <p:cNvSpPr/>
            <p:nvPr/>
          </p:nvSpPr>
          <p:spPr>
            <a:xfrm>
              <a:off x="5722745" y="3043298"/>
              <a:ext cx="746507" cy="746507"/>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8196" name="Picture 4" descr="tulip flowers on 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071" y="1949401"/>
            <a:ext cx="6615030" cy="440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27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man drinking on white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137" y="1864473"/>
            <a:ext cx="6656191" cy="44396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9252" y="2163183"/>
            <a:ext cx="3279075" cy="3619965"/>
          </a:xfrm>
          <a:prstGeom prst="rect">
            <a:avLst/>
          </a:prstGeom>
          <a:noFill/>
        </p:spPr>
        <p:txBody>
          <a:bodyPr wrap="square" rtlCol="0">
            <a:spAutoFit/>
          </a:bodyPr>
          <a:lstStyle/>
          <a:p>
            <a:pPr>
              <a:lnSpc>
                <a:spcPct val="150000"/>
              </a:lnSpc>
            </a:pPr>
            <a:r>
              <a:rPr lang="en-CA" sz="2600" dirty="0">
                <a:solidFill>
                  <a:srgbClr val="67C840"/>
                </a:solidFill>
                <a:latin typeface="Franklin Gothic Book" panose="020B0503020102020204" pitchFamily="34" charset="0"/>
                <a:cs typeface="Arial" panose="020B0604020202020204" pitchFamily="34" charset="0"/>
              </a:rPr>
              <a:t>Going out:</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BYO container</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BYO utensils</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Refuse the straw or BYO </a:t>
            </a:r>
          </a:p>
          <a:p>
            <a:pPr marL="457200" indent="-457200">
              <a:lnSpc>
                <a:spcPct val="15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BYO mug/bottle</a:t>
            </a:r>
          </a:p>
        </p:txBody>
      </p:sp>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22819"/>
            <a:ext cx="9603275" cy="8591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Alternatives To Plastics</a:t>
            </a:r>
          </a:p>
        </p:txBody>
      </p:sp>
      <p:grpSp>
        <p:nvGrpSpPr>
          <p:cNvPr id="11" name="Group 10"/>
          <p:cNvGrpSpPr/>
          <p:nvPr/>
        </p:nvGrpSpPr>
        <p:grpSpPr>
          <a:xfrm>
            <a:off x="323043" y="424643"/>
            <a:ext cx="1030313" cy="1030313"/>
            <a:chOff x="5620450" y="2953450"/>
            <a:chExt cx="951099" cy="951099"/>
          </a:xfrm>
        </p:grpSpPr>
        <p:sp>
          <p:nvSpPr>
            <p:cNvPr id="12" name="Oval 11"/>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Rectangle 12" descr="Recycle Sign"/>
            <p:cNvSpPr/>
            <p:nvPr/>
          </p:nvSpPr>
          <p:spPr>
            <a:xfrm>
              <a:off x="5722745" y="3043298"/>
              <a:ext cx="746507" cy="746507"/>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297229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14631" y="751154"/>
            <a:ext cx="9362739" cy="909082"/>
          </a:xfrm>
        </p:spPr>
        <p:txBody>
          <a:bodyPr>
            <a:noAutofit/>
          </a:bodyPr>
          <a:lstStyle/>
          <a:p>
            <a:pPr algn="ctr"/>
            <a:r>
              <a:rPr lang="en-CA" dirty="0">
                <a:solidFill>
                  <a:srgbClr val="E01F1F"/>
                </a:solidFill>
                <a:latin typeface="Franklin Gothic Book" panose="020B0503020102020204" pitchFamily="34" charset="0"/>
                <a:cs typeface="Arial" panose="020B0604020202020204" pitchFamily="34" charset="0"/>
              </a:rPr>
              <a:t>What’s Going Into Your Body?</a:t>
            </a:r>
            <a:endParaRPr lang="en-CA" cap="none" dirty="0">
              <a:solidFill>
                <a:srgbClr val="E01F1F"/>
              </a:solidFill>
              <a:latin typeface="Franklin Gothic Book" panose="020B0503020102020204" pitchFamily="34" charset="0"/>
              <a:cs typeface="Arial" panose="020B0604020202020204" pitchFamily="34" charset="0"/>
            </a:endParaRPr>
          </a:p>
        </p:txBody>
      </p:sp>
      <p:sp>
        <p:nvSpPr>
          <p:cNvPr id="3" name="TextBox 2"/>
          <p:cNvSpPr txBox="1"/>
          <p:nvPr/>
        </p:nvSpPr>
        <p:spPr>
          <a:xfrm>
            <a:off x="1269168" y="1863302"/>
            <a:ext cx="9653664" cy="1692771"/>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Not all items on the grocery store shelf are good for you</a:t>
            </a:r>
          </a:p>
          <a:p>
            <a:pPr marL="457200" indent="-457200">
              <a:lnSpc>
                <a:spcPct val="200000"/>
              </a:lnSpc>
              <a:buFont typeface="Arial" panose="020B0604020202020204" pitchFamily="34" charset="0"/>
              <a:buChar char="•"/>
            </a:pPr>
            <a:r>
              <a:rPr lang="en-CA" sz="2600" dirty="0">
                <a:latin typeface="Franklin Gothic Book" panose="020B0503020102020204" pitchFamily="34" charset="0"/>
                <a:cs typeface="Arial" panose="020B0604020202020204" pitchFamily="34" charset="0"/>
              </a:rPr>
              <a:t>Choose items with simple, whole ingredients</a:t>
            </a:r>
          </a:p>
        </p:txBody>
      </p:sp>
      <p:grpSp>
        <p:nvGrpSpPr>
          <p:cNvPr id="15" name="Group 14"/>
          <p:cNvGrpSpPr/>
          <p:nvPr/>
        </p:nvGrpSpPr>
        <p:grpSpPr>
          <a:xfrm>
            <a:off x="323043" y="412698"/>
            <a:ext cx="1027230" cy="1042257"/>
            <a:chOff x="210285" y="301906"/>
            <a:chExt cx="1027230" cy="1027230"/>
          </a:xfrm>
        </p:grpSpPr>
        <p:sp>
          <p:nvSpPr>
            <p:cNvPr id="16" name="Oval 15"/>
            <p:cNvSpPr/>
            <p:nvPr/>
          </p:nvSpPr>
          <p:spPr>
            <a:xfrm>
              <a:off x="210285" y="301906"/>
              <a:ext cx="1027230" cy="1027230"/>
            </a:xfrm>
            <a:prstGeom prst="ellipse">
              <a:avLst/>
            </a:prstGeom>
            <a:solidFill>
              <a:srgbClr val="83C1E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7" name="Rectangle 16" descr="Fork and knife"/>
            <p:cNvSpPr/>
            <p:nvPr/>
          </p:nvSpPr>
          <p:spPr>
            <a:xfrm>
              <a:off x="388862" y="477103"/>
              <a:ext cx="673456" cy="673456"/>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1708465" y="3728037"/>
            <a:ext cx="9068905" cy="2720566"/>
            <a:chOff x="1575333" y="3841053"/>
            <a:chExt cx="9068905" cy="2720566"/>
          </a:xfrm>
        </p:grpSpPr>
        <p:pic>
          <p:nvPicPr>
            <p:cNvPr id="9" name="Picture 8"/>
            <p:cNvPicPr>
              <a:picLocks noChangeAspect="1"/>
            </p:cNvPicPr>
            <p:nvPr/>
          </p:nvPicPr>
          <p:blipFill>
            <a:blip r:embed="rId5"/>
            <a:stretch>
              <a:fillRect/>
            </a:stretch>
          </p:blipFill>
          <p:spPr>
            <a:xfrm>
              <a:off x="6096000" y="3841053"/>
              <a:ext cx="4548238" cy="2720566"/>
            </a:xfrm>
            <a:prstGeom prst="rect">
              <a:avLst/>
            </a:prstGeom>
          </p:spPr>
        </p:pic>
        <p:grpSp>
          <p:nvGrpSpPr>
            <p:cNvPr id="4" name="Group 3"/>
            <p:cNvGrpSpPr/>
            <p:nvPr/>
          </p:nvGrpSpPr>
          <p:grpSpPr>
            <a:xfrm>
              <a:off x="1575333" y="3841053"/>
              <a:ext cx="4114324" cy="2720566"/>
              <a:chOff x="7842324" y="3852356"/>
              <a:chExt cx="4114324" cy="2720566"/>
            </a:xfrm>
          </p:grpSpPr>
          <p:grpSp>
            <p:nvGrpSpPr>
              <p:cNvPr id="8" name="Group 7"/>
              <p:cNvGrpSpPr/>
              <p:nvPr/>
            </p:nvGrpSpPr>
            <p:grpSpPr>
              <a:xfrm>
                <a:off x="7842324" y="3852356"/>
                <a:ext cx="4114324" cy="2720566"/>
                <a:chOff x="7842325" y="3998453"/>
                <a:chExt cx="3419679" cy="2482074"/>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3670" r="61236" b="2548"/>
                <a:stretch/>
              </p:blipFill>
              <p:spPr>
                <a:xfrm>
                  <a:off x="7842325" y="4006267"/>
                  <a:ext cx="1556523" cy="2474260"/>
                </a:xfrm>
                <a:prstGeom prst="rect">
                  <a:avLst/>
                </a:prstGeom>
                <a:ln>
                  <a:no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3515" t="2984" b="2765"/>
                <a:stretch/>
              </p:blipFill>
              <p:spPr>
                <a:xfrm>
                  <a:off x="9398848" y="3998453"/>
                  <a:ext cx="1863156" cy="2482074"/>
                </a:xfrm>
                <a:prstGeom prst="rect">
                  <a:avLst/>
                </a:prstGeom>
              </p:spPr>
            </p:pic>
          </p:grpSp>
          <p:sp>
            <p:nvSpPr>
              <p:cNvPr id="10" name="Rectangle 9"/>
              <p:cNvSpPr/>
              <p:nvPr/>
            </p:nvSpPr>
            <p:spPr>
              <a:xfrm>
                <a:off x="7842325" y="3852357"/>
                <a:ext cx="4007972" cy="2720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1720338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14631" y="751154"/>
            <a:ext cx="9362739" cy="909082"/>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What’s Going Into Your Body?</a:t>
            </a:r>
          </a:p>
        </p:txBody>
      </p:sp>
      <p:sp>
        <p:nvSpPr>
          <p:cNvPr id="3" name="TextBox 2"/>
          <p:cNvSpPr txBox="1"/>
          <p:nvPr/>
        </p:nvSpPr>
        <p:spPr>
          <a:xfrm>
            <a:off x="1144254" y="1955768"/>
            <a:ext cx="6667249" cy="3794885"/>
          </a:xfrm>
          <a:prstGeom prst="rect">
            <a:avLst/>
          </a:prstGeom>
          <a:noFill/>
        </p:spPr>
        <p:txBody>
          <a:bodyPr wrap="square" rtlCol="0">
            <a:spAutoFit/>
          </a:bodyPr>
          <a:lstStyle/>
          <a:p>
            <a:pPr>
              <a:lnSpc>
                <a:spcPct val="200000"/>
              </a:lnSpc>
            </a:pPr>
            <a:r>
              <a:rPr lang="en-CA" sz="2600" dirty="0">
                <a:latin typeface="Franklin Gothic Book" panose="020B0503020102020204" pitchFamily="34" charset="0"/>
                <a:cs typeface="Arial" panose="020B0604020202020204" pitchFamily="34" charset="0"/>
              </a:rPr>
              <a:t>	Avoid foods that:</a:t>
            </a:r>
          </a:p>
          <a:p>
            <a:pPr marL="800100" lvl="1" indent="-3429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Have modified ingredients </a:t>
            </a:r>
          </a:p>
          <a:p>
            <a:pPr marL="800100" lvl="1" indent="-3429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Have artificial additives &amp; flavours</a:t>
            </a:r>
          </a:p>
          <a:p>
            <a:pPr marL="800100" lvl="1" indent="-3429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Are high in sodium</a:t>
            </a:r>
          </a:p>
          <a:p>
            <a:pPr marL="800100" lvl="1" indent="-3429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Are </a:t>
            </a:r>
            <a:r>
              <a:rPr lang="en-CA" sz="2400" u="sng" dirty="0">
                <a:latin typeface="Franklin Gothic Book" panose="020B0503020102020204" pitchFamily="34" charset="0"/>
                <a:cs typeface="Arial" panose="020B0604020202020204" pitchFamily="34" charset="0"/>
              </a:rPr>
              <a:t>not</a:t>
            </a:r>
            <a:r>
              <a:rPr lang="en-CA" sz="2400" dirty="0">
                <a:latin typeface="Franklin Gothic Book" panose="020B0503020102020204" pitchFamily="34" charset="0"/>
                <a:cs typeface="Arial" panose="020B0604020202020204" pitchFamily="34" charset="0"/>
              </a:rPr>
              <a:t> sustainably sourced</a:t>
            </a:r>
            <a:endParaRPr lang="en-CA" sz="2600" dirty="0">
              <a:latin typeface="Franklin Gothic Book" panose="020B0503020102020204" pitchFamily="34" charset="0"/>
              <a:cs typeface="Arial" panose="020B0604020202020204" pitchFamily="34" charset="0"/>
            </a:endParaRPr>
          </a:p>
        </p:txBody>
      </p:sp>
      <p:pic>
        <p:nvPicPr>
          <p:cNvPr id="1026" name="Picture 2" descr="cookies with blueberry on side"/>
          <p:cNvPicPr>
            <a:picLocks noChangeAspect="1" noChangeArrowheads="1"/>
          </p:cNvPicPr>
          <p:nvPr/>
        </p:nvPicPr>
        <p:blipFill rotWithShape="1">
          <a:blip r:embed="rId3">
            <a:extLst>
              <a:ext uri="{28A0092B-C50C-407E-A947-70E740481C1C}">
                <a14:useLocalDpi xmlns:a14="http://schemas.microsoft.com/office/drawing/2010/main" val="0"/>
              </a:ext>
            </a:extLst>
          </a:blip>
          <a:srcRect t="10458" b="3842"/>
          <a:stretch/>
        </p:blipFill>
        <p:spPr bwMode="auto">
          <a:xfrm>
            <a:off x="7243281" y="1770869"/>
            <a:ext cx="4377111" cy="468894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23043" y="412698"/>
            <a:ext cx="1027230" cy="1042257"/>
            <a:chOff x="210285" y="301906"/>
            <a:chExt cx="1027230" cy="1027230"/>
          </a:xfrm>
        </p:grpSpPr>
        <p:sp>
          <p:nvSpPr>
            <p:cNvPr id="9" name="Oval 8"/>
            <p:cNvSpPr/>
            <p:nvPr/>
          </p:nvSpPr>
          <p:spPr>
            <a:xfrm>
              <a:off x="210285" y="301906"/>
              <a:ext cx="1027230" cy="1027230"/>
            </a:xfrm>
            <a:prstGeom prst="ellipse">
              <a:avLst/>
            </a:prstGeom>
            <a:solidFill>
              <a:srgbClr val="83C1E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0" name="Rectangle 9" descr="Fork and knife"/>
            <p:cNvSpPr/>
            <p:nvPr/>
          </p:nvSpPr>
          <p:spPr>
            <a:xfrm>
              <a:off x="388862" y="477103"/>
              <a:ext cx="673456" cy="67345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95924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 y="624030"/>
            <a:ext cx="6260951" cy="884581"/>
          </a:xfrm>
        </p:spPr>
        <p:txBody>
          <a:bodyPr/>
          <a:lstStyle/>
          <a:p>
            <a:pPr algn="ctr"/>
            <a:r>
              <a:rPr lang="en-CA" cap="none" dirty="0">
                <a:solidFill>
                  <a:srgbClr val="E01F1F"/>
                </a:solidFill>
                <a:latin typeface="Franklin Gothic Book" panose="020B0503020102020204" pitchFamily="34" charset="0"/>
                <a:cs typeface="Arial" panose="020B0604020202020204" pitchFamily="34" charset="0"/>
              </a:rPr>
              <a:t>Who Is At Risk?</a:t>
            </a:r>
          </a:p>
        </p:txBody>
      </p:sp>
      <p:sp>
        <p:nvSpPr>
          <p:cNvPr id="3" name="TextBox 2">
            <a:extLst>
              <a:ext uri="{FF2B5EF4-FFF2-40B4-BE49-F238E27FC236}">
                <a16:creationId xmlns:a16="http://schemas.microsoft.com/office/drawing/2014/main" id="{E299E0D9-9C58-436B-B44C-7C365C0FA65A}"/>
              </a:ext>
            </a:extLst>
          </p:cNvPr>
          <p:cNvSpPr txBox="1"/>
          <p:nvPr/>
        </p:nvSpPr>
        <p:spPr>
          <a:xfrm>
            <a:off x="473338" y="1536870"/>
            <a:ext cx="5529430" cy="4611519"/>
          </a:xfrm>
          <a:prstGeom prst="rect">
            <a:avLst/>
          </a:prstGeom>
          <a:noFill/>
        </p:spPr>
        <p:txBody>
          <a:bodyPr wrap="square" rtlCol="0">
            <a:spAutoFit/>
          </a:bodyPr>
          <a:lstStyle/>
          <a:p>
            <a:pPr marL="228600"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We all are!</a:t>
            </a:r>
          </a:p>
          <a:p>
            <a:pPr marL="228600"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Even more so if you are:</a:t>
            </a:r>
          </a:p>
          <a:p>
            <a:pPr marL="685800" lvl="2"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 child or youth</a:t>
            </a:r>
          </a:p>
          <a:p>
            <a:pPr marL="685800" lvl="2"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Pregnant</a:t>
            </a:r>
          </a:p>
          <a:p>
            <a:pPr marL="685800" lvl="2" indent="-228600" defTabSz="914400">
              <a:lnSpc>
                <a:spcPct val="150000"/>
              </a:lnSpc>
              <a:spcBef>
                <a:spcPts val="1000"/>
              </a:spcBef>
              <a:buSzPct val="100000"/>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First </a:t>
            </a:r>
            <a:r>
              <a:rPr lang="en-CA" sz="2400" dirty="0">
                <a:latin typeface="Franklin Gothic Book" panose="020B0503020102020204" pitchFamily="34" charset="0"/>
                <a:cs typeface="Arial" panose="020B0604020202020204" pitchFamily="34" charset="0"/>
              </a:rPr>
              <a:t>Nations or </a:t>
            </a:r>
            <a:r>
              <a:rPr lang="en-CA" sz="2400" dirty="0" smtClean="0">
                <a:latin typeface="Franklin Gothic Book" panose="020B0503020102020204" pitchFamily="34" charset="0"/>
                <a:cs typeface="Arial" panose="020B0604020202020204" pitchFamily="34" charset="0"/>
              </a:rPr>
              <a:t>Inuit</a:t>
            </a:r>
          </a:p>
          <a:p>
            <a:pPr marL="685800" lvl="2" indent="-228600" defTabSz="914400">
              <a:lnSpc>
                <a:spcPct val="150000"/>
              </a:lnSpc>
              <a:spcBef>
                <a:spcPts val="1000"/>
              </a:spcBef>
              <a:buSzPct val="100000"/>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People in high areas of toxic exposure</a:t>
            </a:r>
            <a:endParaRPr lang="en-CA" sz="2400" dirty="0">
              <a:latin typeface="Franklin Gothic Book" panose="020B05030201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996" r="43040"/>
          <a:stretch/>
        </p:blipFill>
        <p:spPr>
          <a:xfrm>
            <a:off x="6260951" y="-107576"/>
            <a:ext cx="6389783" cy="7218380"/>
          </a:xfrm>
          <a:prstGeom prst="rect">
            <a:avLst/>
          </a:prstGeom>
        </p:spPr>
      </p:pic>
      <p:sp>
        <p:nvSpPr>
          <p:cNvPr id="6" name="Rectangle 5"/>
          <p:cNvSpPr/>
          <p:nvPr/>
        </p:nvSpPr>
        <p:spPr>
          <a:xfrm>
            <a:off x="3428107" y="2837329"/>
            <a:ext cx="2574661" cy="1328569"/>
          </a:xfrm>
          <a:prstGeom prst="rect">
            <a:avLst/>
          </a:prstGeom>
        </p:spPr>
        <p:txBody>
          <a:bodyPr wrap="square">
            <a:spAutoFit/>
          </a:bodyPr>
          <a:lstStyle/>
          <a:p>
            <a:pPr marL="685800" lvl="2"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 senior</a:t>
            </a:r>
          </a:p>
          <a:p>
            <a:pPr marL="685800" lvl="2" indent="-228600" defTabSz="914400">
              <a:lnSpc>
                <a:spcPct val="150000"/>
              </a:lnSpc>
              <a:spcBef>
                <a:spcPts val="1000"/>
              </a:spcBef>
              <a:buSzPct val="100000"/>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Already ill</a:t>
            </a:r>
          </a:p>
        </p:txBody>
      </p:sp>
    </p:spTree>
    <p:extLst>
      <p:ext uri="{BB962C8B-B14F-4D97-AF65-F5344CB8AC3E}">
        <p14:creationId xmlns:p14="http://schemas.microsoft.com/office/powerpoint/2010/main" val="127342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50273" y="862376"/>
            <a:ext cx="4501888" cy="822779"/>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Steps To A Healthier Plate</a:t>
            </a:r>
          </a:p>
        </p:txBody>
      </p:sp>
      <p:sp>
        <p:nvSpPr>
          <p:cNvPr id="3" name="TextBox 2"/>
          <p:cNvSpPr txBox="1"/>
          <p:nvPr/>
        </p:nvSpPr>
        <p:spPr>
          <a:xfrm>
            <a:off x="1102872" y="1946344"/>
            <a:ext cx="5051943" cy="4409669"/>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Cook at home more often</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Buy local and sustainable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Buy fresh, in season, or frozen fruits and veggies</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Rinse fresh produce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Choose low mercury fish </a:t>
            </a:r>
          </a:p>
        </p:txBody>
      </p:sp>
      <p:pic>
        <p:nvPicPr>
          <p:cNvPr id="8" name="Picture 4" descr="smiling man standing and mixing near woman in kitchen area of the house"/>
          <p:cNvPicPr>
            <a:picLocks noChangeAspect="1" noChangeArrowheads="1"/>
          </p:cNvPicPr>
          <p:nvPr/>
        </p:nvPicPr>
        <p:blipFill rotWithShape="1">
          <a:blip r:embed="rId3">
            <a:extLst>
              <a:ext uri="{28A0092B-C50C-407E-A947-70E740481C1C}">
                <a14:useLocalDpi xmlns:a14="http://schemas.microsoft.com/office/drawing/2010/main" val="0"/>
              </a:ext>
            </a:extLst>
          </a:blip>
          <a:srcRect l="30457" t="156" r="10289" b="159"/>
          <a:stretch/>
        </p:blipFill>
        <p:spPr bwMode="auto">
          <a:xfrm>
            <a:off x="6080413" y="0"/>
            <a:ext cx="6111587"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23043" y="412698"/>
            <a:ext cx="1027230" cy="1042257"/>
            <a:chOff x="210285" y="301906"/>
            <a:chExt cx="1027230" cy="1027230"/>
          </a:xfrm>
        </p:grpSpPr>
        <p:sp>
          <p:nvSpPr>
            <p:cNvPr id="10" name="Oval 9"/>
            <p:cNvSpPr/>
            <p:nvPr/>
          </p:nvSpPr>
          <p:spPr>
            <a:xfrm>
              <a:off x="210285" y="301906"/>
              <a:ext cx="1027230" cy="1027230"/>
            </a:xfrm>
            <a:prstGeom prst="ellipse">
              <a:avLst/>
            </a:prstGeom>
            <a:solidFill>
              <a:srgbClr val="83C1E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1" name="Rectangle 10" descr="Fork and knife"/>
            <p:cNvSpPr/>
            <p:nvPr/>
          </p:nvSpPr>
          <p:spPr>
            <a:xfrm>
              <a:off x="388862" y="477103"/>
              <a:ext cx="673456" cy="67345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68571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50273" y="886393"/>
            <a:ext cx="9603275" cy="6940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Steps To A Healthier Plate</a:t>
            </a:r>
          </a:p>
        </p:txBody>
      </p:sp>
      <p:sp>
        <p:nvSpPr>
          <p:cNvPr id="3" name="TextBox 2"/>
          <p:cNvSpPr txBox="1"/>
          <p:nvPr/>
        </p:nvSpPr>
        <p:spPr>
          <a:xfrm>
            <a:off x="1062319" y="1658208"/>
            <a:ext cx="5823800" cy="4410438"/>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Avoid using non-stick cookware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Ensure your water is safe for cooking</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Use a thermometer when cooking meats </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Store leftovers in the fridge ASAP when no longer steaming hot.</a:t>
            </a:r>
            <a:endParaRPr lang="en-CA" sz="2800" dirty="0">
              <a:latin typeface="Franklin Gothic Book" panose="020B0503020102020204" pitchFamily="34" charset="0"/>
              <a:cs typeface="Arial" panose="020B0604020202020204" pitchFamily="34" charset="0"/>
            </a:endParaRPr>
          </a:p>
        </p:txBody>
      </p:sp>
      <p:pic>
        <p:nvPicPr>
          <p:cNvPr id="7170" name="Picture 2" descr="sliced vegetables in white ceramic bowl"/>
          <p:cNvPicPr>
            <a:picLocks noChangeAspect="1" noChangeArrowheads="1"/>
          </p:cNvPicPr>
          <p:nvPr/>
        </p:nvPicPr>
        <p:blipFill rotWithShape="1">
          <a:blip r:embed="rId3">
            <a:extLst>
              <a:ext uri="{28A0092B-C50C-407E-A947-70E740481C1C}">
                <a14:useLocalDpi xmlns:a14="http://schemas.microsoft.com/office/drawing/2010/main" val="0"/>
              </a:ext>
            </a:extLst>
          </a:blip>
          <a:srcRect t="22078" b="13384"/>
          <a:stretch/>
        </p:blipFill>
        <p:spPr bwMode="auto">
          <a:xfrm>
            <a:off x="6886119" y="1783727"/>
            <a:ext cx="4887295" cy="47312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23043" y="412698"/>
            <a:ext cx="1027230" cy="1042257"/>
            <a:chOff x="210285" y="301906"/>
            <a:chExt cx="1027230" cy="1027230"/>
          </a:xfrm>
        </p:grpSpPr>
        <p:sp>
          <p:nvSpPr>
            <p:cNvPr id="9" name="Oval 8"/>
            <p:cNvSpPr/>
            <p:nvPr/>
          </p:nvSpPr>
          <p:spPr>
            <a:xfrm>
              <a:off x="210285" y="301906"/>
              <a:ext cx="1027230" cy="1027230"/>
            </a:xfrm>
            <a:prstGeom prst="ellipse">
              <a:avLst/>
            </a:prstGeom>
            <a:solidFill>
              <a:srgbClr val="83C1E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0" name="Rectangle 9" descr="Fork and knife"/>
            <p:cNvSpPr/>
            <p:nvPr/>
          </p:nvSpPr>
          <p:spPr>
            <a:xfrm>
              <a:off x="388862" y="477103"/>
              <a:ext cx="673456" cy="67345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45900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0273" y="497991"/>
            <a:ext cx="10351992" cy="1325563"/>
          </a:xfrm>
        </p:spPr>
        <p:txBody>
          <a:bodyPr>
            <a:normAutofit/>
          </a:bodyPr>
          <a:lstStyle/>
          <a:p>
            <a:pPr algn="ctr"/>
            <a:r>
              <a:rPr lang="en-CA" cap="none" dirty="0">
                <a:solidFill>
                  <a:srgbClr val="E01F1F"/>
                </a:solidFill>
                <a:latin typeface="Franklin Gothic Book" panose="020B0503020102020204" pitchFamily="34" charset="0"/>
              </a:rPr>
              <a:t>Replace non-stick cookware with cast-iron, stainless steel, glass or ceramic</a:t>
            </a:r>
          </a:p>
        </p:txBody>
      </p:sp>
      <p:pic>
        <p:nvPicPr>
          <p:cNvPr id="8" name="Picture 7"/>
          <p:cNvPicPr>
            <a:picLocks noChangeAspect="1"/>
          </p:cNvPicPr>
          <p:nvPr/>
        </p:nvPicPr>
        <p:blipFill>
          <a:blip r:embed="rId3"/>
          <a:stretch>
            <a:fillRect/>
          </a:stretch>
        </p:blipFill>
        <p:spPr>
          <a:xfrm>
            <a:off x="2302524" y="1956092"/>
            <a:ext cx="7608467" cy="4279763"/>
          </a:xfrm>
          <a:prstGeom prst="rect">
            <a:avLst/>
          </a:prstGeom>
        </p:spPr>
      </p:pic>
      <p:grpSp>
        <p:nvGrpSpPr>
          <p:cNvPr id="7" name="Group 6"/>
          <p:cNvGrpSpPr/>
          <p:nvPr/>
        </p:nvGrpSpPr>
        <p:grpSpPr>
          <a:xfrm>
            <a:off x="323043" y="412698"/>
            <a:ext cx="1027230" cy="1042257"/>
            <a:chOff x="210285" y="301906"/>
            <a:chExt cx="1027230" cy="1027230"/>
          </a:xfrm>
        </p:grpSpPr>
        <p:sp>
          <p:nvSpPr>
            <p:cNvPr id="9" name="Oval 8"/>
            <p:cNvSpPr/>
            <p:nvPr/>
          </p:nvSpPr>
          <p:spPr>
            <a:xfrm>
              <a:off x="210285" y="301906"/>
              <a:ext cx="1027230" cy="1027230"/>
            </a:xfrm>
            <a:prstGeom prst="ellipse">
              <a:avLst/>
            </a:prstGeom>
            <a:solidFill>
              <a:srgbClr val="83C1E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0" name="Rectangle 9" descr="Fork and knife"/>
            <p:cNvSpPr/>
            <p:nvPr/>
          </p:nvSpPr>
          <p:spPr>
            <a:xfrm>
              <a:off x="388862" y="477103"/>
              <a:ext cx="673456" cy="67345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642553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9533" t="8351" r="44121" b="26740"/>
          <a:stretch/>
        </p:blipFill>
        <p:spPr>
          <a:xfrm>
            <a:off x="315485" y="412698"/>
            <a:ext cx="1037551" cy="1042257"/>
          </a:xfrm>
          <a:prstGeom prst="rect">
            <a:avLst/>
          </a:prstGeom>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00224" y="917617"/>
            <a:ext cx="5714319" cy="8210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Personal Care Products</a:t>
            </a:r>
          </a:p>
        </p:txBody>
      </p:sp>
      <p:sp>
        <p:nvSpPr>
          <p:cNvPr id="3" name="TextBox 2"/>
          <p:cNvSpPr txBox="1"/>
          <p:nvPr/>
        </p:nvSpPr>
        <p:spPr>
          <a:xfrm>
            <a:off x="908253" y="1738698"/>
            <a:ext cx="5705946" cy="4524315"/>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Your skin is your largest organ</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Products on your skin can enter your body and build up inside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Some ingredients are known </a:t>
            </a:r>
            <a:r>
              <a:rPr lang="en-CA" sz="2400" dirty="0">
                <a:latin typeface="Franklin Gothic Book" panose="020B0503020102020204" pitchFamily="34" charset="0"/>
                <a:ea typeface="Calibri" panose="020F0502020204030204" pitchFamily="34" charset="0"/>
                <a:cs typeface="Arial" panose="020B0604020202020204" pitchFamily="34" charset="0"/>
              </a:rPr>
              <a:t>carcinogens, pesticides, and endocrine-disruptors</a:t>
            </a:r>
            <a:r>
              <a:rPr lang="en-CA" sz="2400" dirty="0">
                <a:latin typeface="Franklin Gothic Book" panose="020B0503020102020204" pitchFamily="34" charset="0"/>
                <a:cs typeface="Arial" panose="020B0604020202020204" pitchFamily="34" charset="0"/>
              </a:rPr>
              <a:t> </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672" r="4994"/>
          <a:stretch/>
        </p:blipFill>
        <p:spPr>
          <a:xfrm>
            <a:off x="6983721" y="0"/>
            <a:ext cx="5208279" cy="6858000"/>
          </a:xfrm>
          <a:prstGeom prst="rect">
            <a:avLst/>
          </a:prstGeom>
        </p:spPr>
      </p:pic>
    </p:spTree>
    <p:extLst>
      <p:ext uri="{BB962C8B-B14F-4D97-AF65-F5344CB8AC3E}">
        <p14:creationId xmlns:p14="http://schemas.microsoft.com/office/powerpoint/2010/main" val="2095855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green leafed plant and items on white surface"/>
          <p:cNvPicPr>
            <a:picLocks noChangeAspect="1" noChangeArrowheads="1"/>
          </p:cNvPicPr>
          <p:nvPr/>
        </p:nvPicPr>
        <p:blipFill rotWithShape="1">
          <a:blip r:embed="rId3">
            <a:extLst>
              <a:ext uri="{28A0092B-C50C-407E-A947-70E740481C1C}">
                <a14:useLocalDpi xmlns:a14="http://schemas.microsoft.com/office/drawing/2010/main" val="0"/>
              </a:ext>
            </a:extLst>
          </a:blip>
          <a:srcRect l="11068" t="13196"/>
          <a:stretch/>
        </p:blipFill>
        <p:spPr bwMode="auto">
          <a:xfrm>
            <a:off x="7465808" y="-61646"/>
            <a:ext cx="4726192" cy="69196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273996" y="953763"/>
            <a:ext cx="6191811" cy="8210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Tips To Reduce Exposure</a:t>
            </a:r>
          </a:p>
        </p:txBody>
      </p:sp>
      <p:sp>
        <p:nvSpPr>
          <p:cNvPr id="10" name="Content Placeholder 9"/>
          <p:cNvSpPr>
            <a:spLocks noGrp="1"/>
          </p:cNvSpPr>
          <p:nvPr>
            <p:ph idx="1"/>
          </p:nvPr>
        </p:nvSpPr>
        <p:spPr>
          <a:xfrm>
            <a:off x="988172" y="1774844"/>
            <a:ext cx="6081330" cy="4491265"/>
          </a:xfrm>
        </p:spPr>
        <p:txBody>
          <a:bodyPr>
            <a:normAutofit/>
          </a:bodyPr>
          <a:lstStyle/>
          <a:p>
            <a:pPr marL="457200" indent="-457200">
              <a:lnSpc>
                <a:spcPct val="150000"/>
              </a:lnSpc>
              <a:buClrTx/>
            </a:pPr>
            <a:r>
              <a:rPr lang="en-CA" sz="2400" dirty="0">
                <a:latin typeface="Franklin Gothic Book" panose="020B0503020102020204" pitchFamily="34" charset="0"/>
                <a:cs typeface="Arial" panose="020B0604020202020204" pitchFamily="34" charset="0"/>
              </a:rPr>
              <a:t>Avoid unfamiliar, synthetic ingredients</a:t>
            </a:r>
          </a:p>
          <a:p>
            <a:pPr marL="457200" indent="-457200">
              <a:lnSpc>
                <a:spcPct val="150000"/>
              </a:lnSpc>
              <a:buClrTx/>
            </a:pPr>
            <a:r>
              <a:rPr lang="en-CA" sz="2400" dirty="0">
                <a:latin typeface="Franklin Gothic Book" panose="020B0503020102020204" pitchFamily="34" charset="0"/>
                <a:cs typeface="Arial" panose="020B0604020202020204" pitchFamily="34" charset="0"/>
              </a:rPr>
              <a:t>If no ingredients listed, put it back or throw it out</a:t>
            </a:r>
          </a:p>
          <a:p>
            <a:pPr marL="457200" indent="-457200">
              <a:lnSpc>
                <a:spcPct val="150000"/>
              </a:lnSpc>
              <a:buClrTx/>
            </a:pPr>
            <a:r>
              <a:rPr lang="en-CA" sz="2400" dirty="0">
                <a:latin typeface="Franklin Gothic Book" panose="020B0503020102020204" pitchFamily="34" charset="0"/>
                <a:cs typeface="Arial" panose="020B0604020202020204" pitchFamily="34" charset="0"/>
              </a:rPr>
              <a:t>Do research to find healthier products</a:t>
            </a:r>
          </a:p>
          <a:p>
            <a:pPr marL="457200" indent="-457200">
              <a:lnSpc>
                <a:spcPct val="150000"/>
              </a:lnSpc>
              <a:buClrTx/>
            </a:pPr>
            <a:r>
              <a:rPr lang="en-CA" sz="2400" dirty="0">
                <a:latin typeface="Franklin Gothic Book" panose="020B0503020102020204" pitchFamily="34" charset="0"/>
                <a:cs typeface="Arial" panose="020B0604020202020204" pitchFamily="34" charset="0"/>
              </a:rPr>
              <a:t>Save money by using less</a:t>
            </a:r>
          </a:p>
          <a:p>
            <a:pPr marL="914400" lvl="1" indent="-457200">
              <a:lnSpc>
                <a:spcPct val="150000"/>
              </a:lnSpc>
            </a:pPr>
            <a:r>
              <a:rPr lang="en-CA" sz="2300" dirty="0">
                <a:latin typeface="Franklin Gothic Book" panose="020B0503020102020204" pitchFamily="34" charset="0"/>
                <a:cs typeface="Arial" panose="020B0604020202020204" pitchFamily="34" charset="0"/>
              </a:rPr>
              <a:t>Go for the “WOW!” factor on special occasions</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19533" t="8351" r="44121" b="26740"/>
          <a:stretch/>
        </p:blipFill>
        <p:spPr>
          <a:xfrm>
            <a:off x="315485" y="412698"/>
            <a:ext cx="1037551" cy="1042257"/>
          </a:xfrm>
          <a:prstGeom prst="rect">
            <a:avLst/>
          </a:prstGeom>
        </p:spPr>
      </p:pic>
    </p:spTree>
    <p:extLst>
      <p:ext uri="{BB962C8B-B14F-4D97-AF65-F5344CB8AC3E}">
        <p14:creationId xmlns:p14="http://schemas.microsoft.com/office/powerpoint/2010/main" val="1385059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40585"/>
            <a:ext cx="9603275" cy="8210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Great Resources</a:t>
            </a:r>
          </a:p>
        </p:txBody>
      </p:sp>
      <p:sp>
        <p:nvSpPr>
          <p:cNvPr id="6" name="Content Placeholder 5"/>
          <p:cNvSpPr>
            <a:spLocks noGrp="1"/>
          </p:cNvSpPr>
          <p:nvPr>
            <p:ph idx="1"/>
          </p:nvPr>
        </p:nvSpPr>
        <p:spPr>
          <a:xfrm>
            <a:off x="1451578" y="1937684"/>
            <a:ext cx="9603275" cy="2150982"/>
          </a:xfrm>
        </p:spPr>
        <p:txBody>
          <a:bodyPr>
            <a:normAutofit/>
          </a:bodyPr>
          <a:lstStyle/>
          <a:p>
            <a:pPr marL="457200" indent="-457200">
              <a:lnSpc>
                <a:spcPct val="150000"/>
              </a:lnSpc>
            </a:pPr>
            <a:r>
              <a:rPr lang="en-CA" sz="2600" dirty="0">
                <a:latin typeface="Franklin Gothic Book" panose="020B0503020102020204" pitchFamily="34" charset="0"/>
                <a:cs typeface="Arial" panose="020B0604020202020204" pitchFamily="34" charset="0"/>
              </a:rPr>
              <a:t>David Suzuki's Queen of Green</a:t>
            </a:r>
          </a:p>
          <a:p>
            <a:pPr marL="457200" indent="-457200">
              <a:lnSpc>
                <a:spcPct val="150000"/>
              </a:lnSpc>
            </a:pPr>
            <a:r>
              <a:rPr lang="en-CA" sz="2600" dirty="0">
                <a:latin typeface="Franklin Gothic Book" panose="020B0503020102020204" pitchFamily="34" charset="0"/>
                <a:cs typeface="Arial" panose="020B0604020202020204" pitchFamily="34" charset="0"/>
              </a:rPr>
              <a:t>Lesstoxicguide.ca</a:t>
            </a:r>
          </a:p>
          <a:p>
            <a:pPr marL="457200" indent="-457200">
              <a:lnSpc>
                <a:spcPct val="150000"/>
              </a:lnSpc>
            </a:pPr>
            <a:r>
              <a:rPr lang="en-CA" sz="2600" dirty="0">
                <a:latin typeface="Franklin Gothic Book" panose="020B0503020102020204" pitchFamily="34" charset="0"/>
                <a:cs typeface="Arial" panose="020B0604020202020204" pitchFamily="34" charset="0"/>
              </a:rPr>
              <a:t>Health Canada</a:t>
            </a:r>
          </a:p>
        </p:txBody>
      </p:sp>
      <p:graphicFrame>
        <p:nvGraphicFramePr>
          <p:cNvPr id="5" name="TextBox 2">
            <a:extLst>
              <a:ext uri="{FF2B5EF4-FFF2-40B4-BE49-F238E27FC236}">
                <a16:creationId xmlns:a16="http://schemas.microsoft.com/office/drawing/2014/main" id="{912E3499-E017-47D0-B43B-94247795916C}"/>
              </a:ext>
            </a:extLst>
          </p:cNvPr>
          <p:cNvGraphicFramePr/>
          <p:nvPr>
            <p:extLst>
              <p:ext uri="{D42A27DB-BD31-4B8C-83A1-F6EECF244321}">
                <p14:modId xmlns:p14="http://schemas.microsoft.com/office/powerpoint/2010/main" val="4118969311"/>
              </p:ext>
            </p:extLst>
          </p:nvPr>
        </p:nvGraphicFramePr>
        <p:xfrm>
          <a:off x="1293813" y="3777350"/>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59327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4390" y="787635"/>
            <a:ext cx="10283221" cy="706781"/>
          </a:xfrm>
        </p:spPr>
        <p:txBody>
          <a:bodyPr>
            <a:normAutofit/>
          </a:bodyPr>
          <a:lstStyle/>
          <a:p>
            <a:pPr algn="ctr"/>
            <a:r>
              <a:rPr lang="en-US" cap="none" dirty="0">
                <a:solidFill>
                  <a:srgbClr val="E01F1F"/>
                </a:solidFill>
                <a:latin typeface="Franklin Gothic Book" panose="020B0503020102020204" pitchFamily="34" charset="0"/>
                <a:cs typeface="Arial" panose="020B0604020202020204" pitchFamily="34" charset="0"/>
              </a:rPr>
              <a:t>Small Steps Can Make A Difference!</a:t>
            </a:r>
          </a:p>
        </p:txBody>
      </p:sp>
      <p:graphicFrame>
        <p:nvGraphicFramePr>
          <p:cNvPr id="5" name="Table 4"/>
          <p:cNvGraphicFramePr>
            <a:graphicFrameLocks noGrp="1"/>
          </p:cNvGraphicFramePr>
          <p:nvPr>
            <p:extLst>
              <p:ext uri="{D42A27DB-BD31-4B8C-83A1-F6EECF244321}">
                <p14:modId xmlns:p14="http://schemas.microsoft.com/office/powerpoint/2010/main" val="2979847433"/>
              </p:ext>
            </p:extLst>
          </p:nvPr>
        </p:nvGraphicFramePr>
        <p:xfrm>
          <a:off x="878330" y="3902573"/>
          <a:ext cx="10359280" cy="2484722"/>
        </p:xfrm>
        <a:graphic>
          <a:graphicData uri="http://schemas.openxmlformats.org/drawingml/2006/table">
            <a:tbl>
              <a:tblPr firstRow="1" bandRow="1">
                <a:tableStyleId>{5C22544A-7EE6-4342-B048-85BDC9FD1C3A}</a:tableStyleId>
              </a:tblPr>
              <a:tblGrid>
                <a:gridCol w="2071856">
                  <a:extLst>
                    <a:ext uri="{9D8B030D-6E8A-4147-A177-3AD203B41FA5}">
                      <a16:colId xmlns:a16="http://schemas.microsoft.com/office/drawing/2014/main" val="20000"/>
                    </a:ext>
                  </a:extLst>
                </a:gridCol>
                <a:gridCol w="2071856">
                  <a:extLst>
                    <a:ext uri="{9D8B030D-6E8A-4147-A177-3AD203B41FA5}">
                      <a16:colId xmlns:a16="http://schemas.microsoft.com/office/drawing/2014/main" val="20001"/>
                    </a:ext>
                  </a:extLst>
                </a:gridCol>
                <a:gridCol w="2071856">
                  <a:extLst>
                    <a:ext uri="{9D8B030D-6E8A-4147-A177-3AD203B41FA5}">
                      <a16:colId xmlns:a16="http://schemas.microsoft.com/office/drawing/2014/main" val="20002"/>
                    </a:ext>
                  </a:extLst>
                </a:gridCol>
                <a:gridCol w="2071856">
                  <a:extLst>
                    <a:ext uri="{9D8B030D-6E8A-4147-A177-3AD203B41FA5}">
                      <a16:colId xmlns:a16="http://schemas.microsoft.com/office/drawing/2014/main" val="20003"/>
                    </a:ext>
                  </a:extLst>
                </a:gridCol>
                <a:gridCol w="2071856">
                  <a:extLst>
                    <a:ext uri="{9D8B030D-6E8A-4147-A177-3AD203B41FA5}">
                      <a16:colId xmlns:a16="http://schemas.microsoft.com/office/drawing/2014/main" val="20004"/>
                    </a:ext>
                  </a:extLst>
                </a:gridCol>
              </a:tblGrid>
              <a:tr h="2484722">
                <a:tc>
                  <a:txBody>
                    <a:bodyPr/>
                    <a:lstStyle/>
                    <a:p>
                      <a:pPr lvl="0"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Keep smoke/vape outside</a:t>
                      </a:r>
                    </a:p>
                    <a:p>
                      <a:pPr lvl="0" algn="ctr"/>
                      <a:endParaRPr lang="en-CA" sz="900" b="1" kern="1200" dirty="0">
                        <a:solidFill>
                          <a:schemeClr val="tx1"/>
                        </a:solidFill>
                        <a:effectLst/>
                        <a:latin typeface="Franklin Gothic Book" panose="020B0503020102020204" pitchFamily="34" charset="0"/>
                        <a:ea typeface="+mn-ea"/>
                        <a:cs typeface="Arial" panose="020B0604020202020204" pitchFamily="34" charset="0"/>
                      </a:endParaRPr>
                    </a:p>
                    <a:p>
                      <a:pPr lvl="0"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Go scent free</a:t>
                      </a:r>
                    </a:p>
                    <a:p>
                      <a:pPr lvl="0" algn="ct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Test for radon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Install a CO monitor </a:t>
                      </a:r>
                      <a:endParaRPr lang="en-US" sz="1800" b="1" kern="1200" dirty="0" smtClean="0">
                        <a:solidFill>
                          <a:schemeClr val="tx1"/>
                        </a:solidFill>
                        <a:effectLst/>
                        <a:latin typeface="Franklin Gothic Book" panose="020B05030201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Franklin Gothic Book" panose="020B0503020102020204" pitchFamily="34" charset="0"/>
                          <a:ea typeface="+mn-ea"/>
                          <a:cs typeface="Arial" panose="020B0604020202020204" pitchFamily="34" charset="0"/>
                        </a:rPr>
                        <a:t>Go Pesticide-free</a:t>
                      </a:r>
                      <a:endParaRPr lang="en-CA" sz="1800" b="1" kern="1200" dirty="0">
                        <a:solidFill>
                          <a:schemeClr val="tx1"/>
                        </a:solidFill>
                        <a:effectLst/>
                        <a:latin typeface="Franklin Gothic Book" panose="020B05030201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Dust and vacuum regularly</a:t>
                      </a:r>
                      <a:endParaRPr lang="en-CA" sz="1800" b="1" kern="1200" dirty="0">
                        <a:solidFill>
                          <a:schemeClr val="tx1"/>
                        </a:solidFill>
                        <a:effectLst/>
                        <a:latin typeface="Franklin Gothic Book" panose="020B0503020102020204" pitchFamily="34" charset="0"/>
                        <a:ea typeface="+mn-ea"/>
                        <a:cs typeface="Arial" panose="020B0604020202020204" pitchFamily="34" charset="0"/>
                      </a:endParaRPr>
                    </a:p>
                    <a:p>
                      <a:pPr algn="ct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Use natural or DIY cleaners</a:t>
                      </a:r>
                    </a:p>
                    <a:p>
                      <a:pPr algn="ct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Clean and prevent </a:t>
                      </a:r>
                      <a:r>
                        <a:rPr lang="en-US" sz="1800" b="1" kern="1200" dirty="0" err="1">
                          <a:solidFill>
                            <a:schemeClr val="tx1"/>
                          </a:solidFill>
                          <a:effectLst/>
                          <a:latin typeface="Franklin Gothic Book" panose="020B0503020102020204" pitchFamily="34" charset="0"/>
                          <a:ea typeface="+mn-ea"/>
                          <a:cs typeface="Arial" panose="020B0604020202020204" pitchFamily="34" charset="0"/>
                        </a:rPr>
                        <a:t>mould</a:t>
                      </a:r>
                      <a:r>
                        <a:rPr lang="en-US" sz="1800" b="1" kern="1200" dirty="0">
                          <a:solidFill>
                            <a:schemeClr val="tx1"/>
                          </a:solidFill>
                          <a:effectLst/>
                          <a:latin typeface="Franklin Gothic Book" panose="020B0503020102020204" pitchFamily="34" charset="0"/>
                          <a:ea typeface="+mn-ea"/>
                          <a:cs typeface="Arial" panose="020B0604020202020204" pitchFamily="34" charset="0"/>
                        </a:rPr>
                        <a:t> growth</a:t>
                      </a:r>
                      <a:endParaRPr lang="en-CA" sz="1800" b="1"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Keep</a:t>
                      </a:r>
                      <a:r>
                        <a:rPr lang="en-US" sz="1800" b="1" kern="1200" baseline="0" dirty="0">
                          <a:solidFill>
                            <a:schemeClr val="tx1"/>
                          </a:solidFill>
                          <a:effectLst/>
                          <a:latin typeface="Franklin Gothic Book" panose="020B0503020102020204" pitchFamily="34" charset="0"/>
                          <a:ea typeface="+mn-ea"/>
                          <a:cs typeface="Arial" panose="020B0604020202020204" pitchFamily="34" charset="0"/>
                        </a:rPr>
                        <a:t> bags handy for shopping</a:t>
                      </a:r>
                      <a:endParaRPr lang="en-US" sz="1800" b="1" kern="1200" dirty="0">
                        <a:solidFill>
                          <a:schemeClr val="tx1"/>
                        </a:solidFill>
                        <a:effectLst/>
                        <a:latin typeface="Franklin Gothic Book" panose="020B05030201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Store leftovers in glass or ceramic containers  </a:t>
                      </a:r>
                      <a:endParaRPr lang="en-CA" sz="1800" b="1" kern="1200" dirty="0">
                        <a:solidFill>
                          <a:schemeClr val="tx1"/>
                        </a:solidFill>
                        <a:effectLst/>
                        <a:latin typeface="Franklin Gothic Book" panose="020B0503020102020204" pitchFamily="34" charset="0"/>
                        <a:ea typeface="+mn-ea"/>
                        <a:cs typeface="Arial" panose="020B0604020202020204" pitchFamily="34" charset="0"/>
                      </a:endParaRPr>
                    </a:p>
                    <a:p>
                      <a:pPr algn="ctr"/>
                      <a:endParaRPr lang="en-CA" sz="1800" b="1"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Cook at home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Franklin Gothic Book" panose="020B0503020102020204" pitchFamily="34" charset="0"/>
                          <a:ea typeface="+mn-ea"/>
                          <a:cs typeface="Arial" panose="020B0604020202020204" pitchFamily="34" charset="0"/>
                        </a:rPr>
                        <a:t>more often</a:t>
                      </a:r>
                      <a:endParaRPr lang="en-CA" sz="1800" b="1" kern="1200" dirty="0">
                        <a:solidFill>
                          <a:schemeClr val="tx1"/>
                        </a:solidFill>
                        <a:effectLst/>
                        <a:latin typeface="Franklin Gothic Book" panose="020B0503020102020204" pitchFamily="34" charset="0"/>
                        <a:ea typeface="+mn-ea"/>
                        <a:cs typeface="Arial" panose="020B0604020202020204" pitchFamily="34" charset="0"/>
                      </a:endParaRPr>
                    </a:p>
                    <a:p>
                      <a:pPr algn="ctr"/>
                      <a:endParaRPr lang="en-CA" sz="900" b="1" dirty="0">
                        <a:solidFill>
                          <a:schemeClr val="tx1"/>
                        </a:solidFill>
                        <a:latin typeface="Franklin Gothic Book" panose="020B0503020102020204" pitchFamily="34" charset="0"/>
                        <a:cs typeface="Arial" panose="020B0604020202020204" pitchFamily="34" charset="0"/>
                      </a:endParaRPr>
                    </a:p>
                    <a:p>
                      <a:pPr algn="ctr"/>
                      <a:r>
                        <a:rPr lang="en-CA" sz="1800" b="1" dirty="0">
                          <a:solidFill>
                            <a:schemeClr val="tx1"/>
                          </a:solidFill>
                          <a:latin typeface="Franklin Gothic Book" panose="020B0503020102020204" pitchFamily="34" charset="0"/>
                          <a:cs typeface="Arial" panose="020B0604020202020204" pitchFamily="34" charset="0"/>
                        </a:rPr>
                        <a:t>Choose</a:t>
                      </a:r>
                      <a:r>
                        <a:rPr lang="en-CA" sz="1800" b="1" baseline="0" dirty="0">
                          <a:solidFill>
                            <a:schemeClr val="tx1"/>
                          </a:solidFill>
                          <a:latin typeface="Franklin Gothic Book" panose="020B0503020102020204" pitchFamily="34" charset="0"/>
                          <a:cs typeface="Arial" panose="020B0604020202020204" pitchFamily="34" charset="0"/>
                        </a:rPr>
                        <a:t> fresh or frozen over canned when possible </a:t>
                      </a:r>
                      <a:endParaRPr lang="en-CA" sz="1800" b="1"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Reduce use of cosmetics</a:t>
                      </a:r>
                    </a:p>
                    <a:p>
                      <a:pPr algn="ctr"/>
                      <a:endParaRPr lang="en-US" sz="900" b="1" kern="1200" dirty="0">
                        <a:solidFill>
                          <a:schemeClr val="tx1"/>
                        </a:solidFill>
                        <a:effectLst/>
                        <a:latin typeface="Franklin Gothic Book" panose="020B0503020102020204" pitchFamily="34" charset="0"/>
                        <a:ea typeface="+mn-ea"/>
                        <a:cs typeface="Arial" panose="020B0604020202020204" pitchFamily="34" charset="0"/>
                      </a:endParaRPr>
                    </a:p>
                    <a:p>
                      <a:pPr algn="ctr"/>
                      <a:r>
                        <a:rPr lang="en-US" sz="1800" b="1" kern="1200" dirty="0">
                          <a:solidFill>
                            <a:schemeClr val="tx1"/>
                          </a:solidFill>
                          <a:effectLst/>
                          <a:latin typeface="Franklin Gothic Book" panose="020B0503020102020204" pitchFamily="34" charset="0"/>
                          <a:ea typeface="+mn-ea"/>
                          <a:cs typeface="Arial" panose="020B0604020202020204" pitchFamily="34" charset="0"/>
                        </a:rPr>
                        <a:t>Choose products with natural and familiar ingredients</a:t>
                      </a:r>
                      <a:endParaRPr lang="en-CA" sz="1800" b="1" dirty="0">
                        <a:solidFill>
                          <a:schemeClr val="tx1"/>
                        </a:solidFill>
                        <a:latin typeface="Franklin Gothic Book" panose="020B05030201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TextBox 2">
            <a:extLst>
              <a:ext uri="{FF2B5EF4-FFF2-40B4-BE49-F238E27FC236}">
                <a16:creationId xmlns:a16="http://schemas.microsoft.com/office/drawing/2014/main" id="{912E3499-E017-47D0-B43B-94247795916C}"/>
              </a:ext>
            </a:extLst>
          </p:cNvPr>
          <p:cNvGraphicFramePr/>
          <p:nvPr>
            <p:extLst>
              <p:ext uri="{D42A27DB-BD31-4B8C-83A1-F6EECF244321}">
                <p14:modId xmlns:p14="http://schemas.microsoft.com/office/powerpoint/2010/main" val="48933927"/>
              </p:ext>
            </p:extLst>
          </p:nvPr>
        </p:nvGraphicFramePr>
        <p:xfrm>
          <a:off x="954390" y="1141025"/>
          <a:ext cx="10490683"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1908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19007"/>
            <a:ext cx="9603275" cy="8210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Your Homework</a:t>
            </a:r>
          </a:p>
        </p:txBody>
      </p:sp>
      <p:sp>
        <p:nvSpPr>
          <p:cNvPr id="3" name="TextBox 2"/>
          <p:cNvSpPr txBox="1"/>
          <p:nvPr/>
        </p:nvSpPr>
        <p:spPr>
          <a:xfrm>
            <a:off x="1454045" y="1943100"/>
            <a:ext cx="9502987" cy="4093428"/>
          </a:xfrm>
          <a:prstGeom prst="rect">
            <a:avLst/>
          </a:prstGeom>
          <a:noFill/>
        </p:spPr>
        <p:txBody>
          <a:bodyPr wrap="square" rtlCol="0">
            <a:spAutoFit/>
          </a:bodyPr>
          <a:lstStyle/>
          <a:p>
            <a:pPr marL="514350" indent="-514350">
              <a:buFont typeface="+mj-lt"/>
              <a:buAutoNum type="arabicPeriod"/>
            </a:pPr>
            <a:r>
              <a:rPr lang="en-CA" sz="2600" dirty="0">
                <a:latin typeface="Franklin Gothic Book" panose="020B0503020102020204" pitchFamily="34" charset="0"/>
                <a:cs typeface="Arial" panose="020B0604020202020204" pitchFamily="34" charset="0"/>
              </a:rPr>
              <a:t>Make at least one written commitment to reduce your exposure to toxins.</a:t>
            </a:r>
          </a:p>
          <a:p>
            <a:pPr marL="514350" indent="-514350">
              <a:buFont typeface="+mj-lt"/>
              <a:buAutoNum type="arabicPeriod"/>
            </a:pPr>
            <a:endParaRPr lang="en-CA" sz="2600" dirty="0">
              <a:latin typeface="Franklin Gothic Book" panose="020B0503020102020204" pitchFamily="34" charset="0"/>
              <a:cs typeface="Arial" panose="020B0604020202020204" pitchFamily="34" charset="0"/>
            </a:endParaRPr>
          </a:p>
          <a:p>
            <a:pPr marL="514350" indent="-514350">
              <a:buFont typeface="+mj-lt"/>
              <a:buAutoNum type="arabicPeriod"/>
            </a:pPr>
            <a:r>
              <a:rPr lang="en-CA" sz="2600" dirty="0">
                <a:latin typeface="Franklin Gothic Book" panose="020B0503020102020204" pitchFamily="34" charset="0"/>
                <a:cs typeface="Arial" panose="020B0604020202020204" pitchFamily="34" charset="0"/>
              </a:rPr>
              <a:t>Think of three friends or family members whom you could enlighten.</a:t>
            </a:r>
          </a:p>
          <a:p>
            <a:pPr marL="514350" indent="-514350">
              <a:buFont typeface="+mj-lt"/>
              <a:buAutoNum type="arabicPeriod"/>
            </a:pPr>
            <a:endParaRPr lang="en-CA" sz="2600" dirty="0">
              <a:latin typeface="Franklin Gothic Book" panose="020B0503020102020204" pitchFamily="34" charset="0"/>
              <a:cs typeface="Arial" panose="020B0604020202020204" pitchFamily="34" charset="0"/>
            </a:endParaRPr>
          </a:p>
          <a:p>
            <a:pPr marL="514350" indent="-514350">
              <a:buFont typeface="+mj-lt"/>
              <a:buAutoNum type="arabicPeriod"/>
            </a:pPr>
            <a:r>
              <a:rPr lang="en-CA" sz="2600" dirty="0">
                <a:latin typeface="Franklin Gothic Book" panose="020B0503020102020204" pitchFamily="34" charset="0"/>
                <a:cs typeface="Arial" panose="020B0604020202020204" pitchFamily="34" charset="0"/>
              </a:rPr>
              <a:t>Use the brochure provided to educate each person.</a:t>
            </a:r>
          </a:p>
          <a:p>
            <a:pPr marL="514350" indent="-514350">
              <a:buFont typeface="+mj-lt"/>
              <a:buAutoNum type="arabicPeriod"/>
            </a:pPr>
            <a:endParaRPr lang="en-CA" sz="2600" dirty="0">
              <a:latin typeface="Franklin Gothic Book" panose="020B0503020102020204" pitchFamily="34" charset="0"/>
              <a:cs typeface="Arial" panose="020B0604020202020204" pitchFamily="34" charset="0"/>
            </a:endParaRPr>
          </a:p>
          <a:p>
            <a:pPr marL="514350" indent="-514350">
              <a:buFont typeface="+mj-lt"/>
              <a:buAutoNum type="arabicPeriod"/>
            </a:pPr>
            <a:r>
              <a:rPr lang="en-CA" sz="2600" dirty="0">
                <a:latin typeface="Franklin Gothic Book" panose="020B0503020102020204" pitchFamily="34" charset="0"/>
                <a:cs typeface="Arial" panose="020B0604020202020204" pitchFamily="34" charset="0"/>
              </a:rPr>
              <a:t>Get each person to make a commitment on the brochure’s commitment form.</a:t>
            </a:r>
          </a:p>
        </p:txBody>
      </p:sp>
    </p:spTree>
    <p:extLst>
      <p:ext uri="{BB962C8B-B14F-4D97-AF65-F5344CB8AC3E}">
        <p14:creationId xmlns:p14="http://schemas.microsoft.com/office/powerpoint/2010/main" val="3790558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TextBox 4"/>
          <p:cNvSpPr txBox="1"/>
          <p:nvPr/>
        </p:nvSpPr>
        <p:spPr>
          <a:xfrm>
            <a:off x="1451577" y="1957727"/>
            <a:ext cx="9603275" cy="3693319"/>
          </a:xfrm>
          <a:prstGeom prst="rect">
            <a:avLst/>
          </a:prstGeom>
          <a:noFill/>
        </p:spPr>
        <p:txBody>
          <a:bodyPr wrap="square" rtlCol="0">
            <a:spAutoFit/>
          </a:bodyPr>
          <a:lstStyle/>
          <a:p>
            <a:pPr marL="514350" lvl="0" indent="-514350">
              <a:buFont typeface="+mj-lt"/>
              <a:buAutoNum type="arabicPeriod" startAt="5"/>
            </a:pPr>
            <a:r>
              <a:rPr lang="en-CA" sz="2600" dirty="0">
                <a:solidFill>
                  <a:prstClr val="black"/>
                </a:solidFill>
                <a:latin typeface="Franklin Gothic Book" panose="020B0503020102020204" pitchFamily="34" charset="0"/>
                <a:cs typeface="Arial" panose="020B0604020202020204" pitchFamily="34" charset="0"/>
              </a:rPr>
              <a:t>Record each person’s commitment (including yours) and contact information on the tracking form.</a:t>
            </a:r>
          </a:p>
          <a:p>
            <a:pPr marL="514350" lvl="0" indent="-514350">
              <a:buFont typeface="+mj-lt"/>
              <a:buAutoNum type="arabicPeriod" startAt="5"/>
            </a:pPr>
            <a:endParaRPr lang="en-CA" sz="2600" dirty="0">
              <a:solidFill>
                <a:prstClr val="black"/>
              </a:solidFill>
              <a:latin typeface="Franklin Gothic Book" panose="020B0503020102020204" pitchFamily="34" charset="0"/>
              <a:cs typeface="Arial" panose="020B0604020202020204" pitchFamily="34" charset="0"/>
            </a:endParaRPr>
          </a:p>
          <a:p>
            <a:pPr marL="514350" lvl="0" indent="-514350">
              <a:buFont typeface="+mj-lt"/>
              <a:buAutoNum type="arabicPeriod" startAt="5"/>
            </a:pPr>
            <a:r>
              <a:rPr lang="en-CA" sz="2600" dirty="0">
                <a:solidFill>
                  <a:prstClr val="black"/>
                </a:solidFill>
                <a:latin typeface="Franklin Gothic Book" panose="020B0503020102020204" pitchFamily="34" charset="0"/>
                <a:cs typeface="Arial" panose="020B0604020202020204" pitchFamily="34" charset="0"/>
              </a:rPr>
              <a:t>After at least 2 weeks, contact your participants to find out how they are doing with their commitments.</a:t>
            </a:r>
          </a:p>
          <a:p>
            <a:pPr marL="514350" lvl="0" indent="-514350">
              <a:buFont typeface="+mj-lt"/>
              <a:buAutoNum type="arabicPeriod" startAt="5"/>
            </a:pPr>
            <a:endParaRPr lang="en-CA" sz="2600" dirty="0">
              <a:solidFill>
                <a:prstClr val="black"/>
              </a:solidFill>
              <a:latin typeface="Franklin Gothic Book" panose="020B0503020102020204" pitchFamily="34" charset="0"/>
              <a:cs typeface="Arial" panose="020B0604020202020204" pitchFamily="34" charset="0"/>
            </a:endParaRPr>
          </a:p>
          <a:p>
            <a:pPr marL="514350" lvl="0" indent="-514350">
              <a:buFont typeface="+mj-lt"/>
              <a:buAutoNum type="arabicPeriod" startAt="5"/>
            </a:pPr>
            <a:r>
              <a:rPr lang="en-CA" sz="2600" dirty="0">
                <a:solidFill>
                  <a:prstClr val="black"/>
                </a:solidFill>
                <a:latin typeface="Franklin Gothic Book" panose="020B0503020102020204" pitchFamily="34" charset="0"/>
                <a:cs typeface="Arial" panose="020B0604020202020204" pitchFamily="34" charset="0"/>
              </a:rPr>
              <a:t>Record this and your experience on your tracking form.</a:t>
            </a:r>
          </a:p>
          <a:p>
            <a:pPr marL="514350" lvl="0" indent="-514350">
              <a:buFont typeface="+mj-lt"/>
              <a:buAutoNum type="arabicPeriod" startAt="5"/>
            </a:pPr>
            <a:endParaRPr lang="en-CA" sz="2600" dirty="0">
              <a:solidFill>
                <a:prstClr val="black"/>
              </a:solidFill>
              <a:latin typeface="Franklin Gothic Book" panose="020B0503020102020204" pitchFamily="34" charset="0"/>
              <a:cs typeface="Arial" panose="020B0604020202020204" pitchFamily="34" charset="0"/>
            </a:endParaRPr>
          </a:p>
          <a:p>
            <a:pPr marL="514350" lvl="0" indent="-514350">
              <a:buFont typeface="+mj-lt"/>
              <a:buAutoNum type="arabicPeriod" startAt="5"/>
            </a:pPr>
            <a:r>
              <a:rPr lang="en-CA" sz="2600" dirty="0">
                <a:solidFill>
                  <a:prstClr val="black"/>
                </a:solidFill>
                <a:latin typeface="Franklin Gothic Book" panose="020B0503020102020204" pitchFamily="34" charset="0"/>
                <a:cs typeface="Arial" panose="020B0604020202020204" pitchFamily="34" charset="0"/>
              </a:rPr>
              <a:t>Provide your instructor with any submission requirements.</a:t>
            </a:r>
          </a:p>
        </p:txBody>
      </p:sp>
      <p:sp>
        <p:nvSpPr>
          <p:cNvPr id="6" name="Title 1">
            <a:extLst>
              <a:ext uri="{FF2B5EF4-FFF2-40B4-BE49-F238E27FC236}">
                <a16:creationId xmlns:a16="http://schemas.microsoft.com/office/drawing/2014/main" id="{78DE9C9E-0D39-4429-94BE-003ED5B0C432}"/>
              </a:ext>
            </a:extLst>
          </p:cNvPr>
          <p:cNvSpPr>
            <a:spLocks noGrp="1"/>
          </p:cNvSpPr>
          <p:nvPr>
            <p:ph type="title"/>
          </p:nvPr>
        </p:nvSpPr>
        <p:spPr>
          <a:xfrm>
            <a:off x="1451578" y="919007"/>
            <a:ext cx="9603275" cy="821081"/>
          </a:xfrm>
        </p:spPr>
        <p:txBody>
          <a:bodyPr>
            <a:normAutofit/>
          </a:bodyPr>
          <a:lstStyle/>
          <a:p>
            <a:pPr algn="ctr"/>
            <a:r>
              <a:rPr lang="en-CA" cap="none" dirty="0">
                <a:solidFill>
                  <a:srgbClr val="E01F1F"/>
                </a:solidFill>
                <a:latin typeface="Franklin Gothic Book" panose="020B0503020102020204" pitchFamily="34" charset="0"/>
                <a:cs typeface="Arial" panose="020B0604020202020204" pitchFamily="34" charset="0"/>
              </a:rPr>
              <a:t>Your Homework</a:t>
            </a:r>
          </a:p>
        </p:txBody>
      </p:sp>
    </p:spTree>
    <p:extLst>
      <p:ext uri="{BB962C8B-B14F-4D97-AF65-F5344CB8AC3E}">
        <p14:creationId xmlns:p14="http://schemas.microsoft.com/office/powerpoint/2010/main" val="1251191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750729"/>
            <a:ext cx="9603275" cy="905947"/>
          </a:xfrm>
        </p:spPr>
        <p:txBody>
          <a:bodyPr/>
          <a:lstStyle/>
          <a:p>
            <a:pPr algn="ctr"/>
            <a:r>
              <a:rPr lang="en-US" dirty="0">
                <a:solidFill>
                  <a:srgbClr val="E01F1F"/>
                </a:solidFill>
                <a:latin typeface="Franklin Gothic Book" panose="020B0503020102020204" pitchFamily="34" charset="0"/>
              </a:rPr>
              <a:t>Homework Tracking Form</a:t>
            </a:r>
          </a:p>
        </p:txBody>
      </p:sp>
      <p:pic>
        <p:nvPicPr>
          <p:cNvPr id="3" name="Picture 2"/>
          <p:cNvPicPr>
            <a:picLocks noChangeAspect="1"/>
          </p:cNvPicPr>
          <p:nvPr/>
        </p:nvPicPr>
        <p:blipFill>
          <a:blip r:embed="rId3"/>
          <a:stretch>
            <a:fillRect/>
          </a:stretch>
        </p:blipFill>
        <p:spPr>
          <a:xfrm>
            <a:off x="925159" y="1516997"/>
            <a:ext cx="10477948" cy="5114925"/>
          </a:xfrm>
          <a:prstGeom prst="rect">
            <a:avLst/>
          </a:prstGeom>
          <a:effectLst/>
        </p:spPr>
      </p:pic>
    </p:spTree>
    <p:extLst>
      <p:ext uri="{BB962C8B-B14F-4D97-AF65-F5344CB8AC3E}">
        <p14:creationId xmlns:p14="http://schemas.microsoft.com/office/powerpoint/2010/main" val="3699653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A803-C6AA-4ECB-BFC1-D0D4F8DF3E4E}"/>
              </a:ext>
            </a:extLst>
          </p:cNvPr>
          <p:cNvSpPr>
            <a:spLocks noGrp="1"/>
          </p:cNvSpPr>
          <p:nvPr>
            <p:ph type="title"/>
          </p:nvPr>
        </p:nvSpPr>
        <p:spPr>
          <a:xfrm>
            <a:off x="133563" y="711953"/>
            <a:ext cx="5999701" cy="1049235"/>
          </a:xfrm>
        </p:spPr>
        <p:txBody>
          <a:bodyPr vert="horz" lIns="91440" tIns="45720" rIns="91440" bIns="45720" rtlCol="0" anchor="t">
            <a:normAutofit/>
          </a:bodyPr>
          <a:lstStyle/>
          <a:p>
            <a:pPr algn="ctr"/>
            <a:r>
              <a:rPr lang="en-US" cap="none" dirty="0">
                <a:solidFill>
                  <a:srgbClr val="E01F1F"/>
                </a:solidFill>
                <a:latin typeface="Franklin Gothic Book" panose="020B0503020102020204" pitchFamily="34" charset="0"/>
                <a:cs typeface="Arial" panose="020B0604020202020204" pitchFamily="34" charset="0"/>
              </a:rPr>
              <a:t>Routes of Exposure</a:t>
            </a:r>
          </a:p>
        </p:txBody>
      </p:sp>
      <p:sp>
        <p:nvSpPr>
          <p:cNvPr id="4" name="TextBox 3"/>
          <p:cNvSpPr txBox="1"/>
          <p:nvPr/>
        </p:nvSpPr>
        <p:spPr>
          <a:xfrm>
            <a:off x="1066621" y="2071911"/>
            <a:ext cx="4820472"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Breathing</a:t>
            </a:r>
          </a:p>
          <a:p>
            <a:pPr marL="457200" indent="-457200">
              <a:buFont typeface="Arial" panose="020B0604020202020204" pitchFamily="34" charset="0"/>
              <a:buChar char="•"/>
            </a:pPr>
            <a:endParaRPr lang="en-US" sz="2400" dirty="0">
              <a:latin typeface="Franklin Gothic Book" panose="020B05030201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Eating and drinking</a:t>
            </a:r>
          </a:p>
          <a:p>
            <a:pPr marL="457200" indent="-457200">
              <a:buFont typeface="Arial" panose="020B0604020202020204" pitchFamily="34" charset="0"/>
              <a:buChar char="•"/>
            </a:pPr>
            <a:endParaRPr lang="en-US" sz="2400" dirty="0">
              <a:latin typeface="Franklin Gothic Book" panose="020B05030201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Absorption through skin</a:t>
            </a:r>
          </a:p>
          <a:p>
            <a:pPr marL="457200" indent="-457200">
              <a:buFont typeface="Arial" panose="020B0604020202020204" pitchFamily="34" charset="0"/>
              <a:buChar char="•"/>
            </a:pPr>
            <a:endParaRPr lang="en-US" sz="2400" dirty="0">
              <a:latin typeface="Franklin Gothic Book" panose="020B05030201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Franklin Gothic Book" panose="020B0503020102020204" pitchFamily="34" charset="0"/>
                <a:cs typeface="Arial" panose="020B0604020202020204" pitchFamily="34" charset="0"/>
              </a:rPr>
              <a:t>Exposure via the placenta</a:t>
            </a:r>
          </a:p>
        </p:txBody>
      </p:sp>
      <p:pic>
        <p:nvPicPr>
          <p:cNvPr id="15362" name="Picture 2" descr="woman putting makeup on her face"/>
          <p:cNvPicPr>
            <a:picLocks noChangeAspect="1" noChangeArrowheads="1"/>
          </p:cNvPicPr>
          <p:nvPr/>
        </p:nvPicPr>
        <p:blipFill rotWithShape="1">
          <a:blip r:embed="rId3">
            <a:extLst>
              <a:ext uri="{28A0092B-C50C-407E-A947-70E740481C1C}">
                <a14:useLocalDpi xmlns:a14="http://schemas.microsoft.com/office/drawing/2010/main" val="0"/>
              </a:ext>
            </a:extLst>
          </a:blip>
          <a:srcRect t="22622"/>
          <a:stretch/>
        </p:blipFill>
        <p:spPr bwMode="auto">
          <a:xfrm>
            <a:off x="6133264" y="-548640"/>
            <a:ext cx="6058736" cy="755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81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Franklin Gothic Book" panose="020B0503020102020204" pitchFamily="34" charset="0"/>
              </a:rPr>
              <a:t>Behaviour Change</a:t>
            </a:r>
            <a:endParaRPr lang="en-CA" dirty="0">
              <a:solidFill>
                <a:srgbClr val="FF0000"/>
              </a:solidFill>
              <a:latin typeface="Franklin Gothic Book" panose="020B0503020102020204" pitchFamily="34" charset="0"/>
            </a:endParaRPr>
          </a:p>
        </p:txBody>
      </p:sp>
      <p:sp>
        <p:nvSpPr>
          <p:cNvPr id="3" name="Content Placeholder 2"/>
          <p:cNvSpPr>
            <a:spLocks noGrp="1"/>
          </p:cNvSpPr>
          <p:nvPr>
            <p:ph idx="1"/>
          </p:nvPr>
        </p:nvSpPr>
        <p:spPr/>
        <p:txBody>
          <a:bodyPr/>
          <a:lstStyle/>
          <a:p>
            <a:pPr marL="0" indent="0">
              <a:buNone/>
            </a:pPr>
            <a:r>
              <a:rPr lang="en-CA" dirty="0" smtClean="0">
                <a:latin typeface="Franklin Gothic Book" panose="020B0503020102020204" pitchFamily="34" charset="0"/>
              </a:rPr>
              <a:t>Identifying barriers to change, ask yourself:</a:t>
            </a:r>
          </a:p>
          <a:p>
            <a:pPr marL="0" indent="0">
              <a:buNone/>
            </a:pPr>
            <a:endParaRPr lang="en-CA" sz="800" dirty="0">
              <a:latin typeface="Franklin Gothic Book" panose="020B0503020102020204" pitchFamily="34" charset="0"/>
            </a:endParaRPr>
          </a:p>
          <a:p>
            <a:r>
              <a:rPr lang="en-CA" dirty="0" smtClean="0">
                <a:latin typeface="Franklin Gothic Book" panose="020B0503020102020204" pitchFamily="34" charset="0"/>
              </a:rPr>
              <a:t>Why do you want to change? </a:t>
            </a:r>
            <a:endParaRPr lang="en-CA" dirty="0">
              <a:latin typeface="Franklin Gothic Book" panose="020B0503020102020204" pitchFamily="34" charset="0"/>
            </a:endParaRPr>
          </a:p>
          <a:p>
            <a:r>
              <a:rPr lang="en-CA" dirty="0" smtClean="0">
                <a:latin typeface="Franklin Gothic Book" panose="020B0503020102020204" pitchFamily="34" charset="0"/>
              </a:rPr>
              <a:t>Is there anything preventing you from changing?</a:t>
            </a:r>
          </a:p>
          <a:p>
            <a:r>
              <a:rPr lang="en-CA" dirty="0" smtClean="0">
                <a:latin typeface="Franklin Gothic Book" panose="020B0503020102020204" pitchFamily="34" charset="0"/>
              </a:rPr>
              <a:t>Why haven’t you made this change before now? </a:t>
            </a:r>
            <a:endParaRPr lang="en-CA" dirty="0">
              <a:latin typeface="Franklin Gothic Book" panose="020B0503020102020204" pitchFamily="34" charset="0"/>
            </a:endParaRPr>
          </a:p>
          <a:p>
            <a:r>
              <a:rPr lang="en-CA" dirty="0" smtClean="0">
                <a:latin typeface="Franklin Gothic Book" panose="020B0503020102020204" pitchFamily="34" charset="0"/>
              </a:rPr>
              <a:t>How can you address those barriers to change? </a:t>
            </a:r>
            <a:endParaRPr lang="en-CA" dirty="0">
              <a:latin typeface="Franklin Gothic Book" panose="020B0503020102020204" pitchFamily="34" charset="0"/>
            </a:endParaRPr>
          </a:p>
          <a:p>
            <a:r>
              <a:rPr lang="en-CA" dirty="0" smtClean="0">
                <a:latin typeface="Franklin Gothic Book" panose="020B0503020102020204" pitchFamily="34" charset="0"/>
              </a:rPr>
              <a:t>What are some things that could help you make this change?</a:t>
            </a:r>
          </a:p>
        </p:txBody>
      </p:sp>
    </p:spTree>
    <p:extLst>
      <p:ext uri="{BB962C8B-B14F-4D97-AF65-F5344CB8AC3E}">
        <p14:creationId xmlns:p14="http://schemas.microsoft.com/office/powerpoint/2010/main" val="3395536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Franklin Gothic Book" panose="020B0503020102020204" pitchFamily="34" charset="0"/>
              </a:rPr>
              <a:t>Behaviour Change</a:t>
            </a:r>
            <a:endParaRPr lang="en-CA" dirty="0">
              <a:solidFill>
                <a:srgbClr val="FF0000"/>
              </a:solidFill>
              <a:latin typeface="Franklin Gothic Book" panose="020B0503020102020204" pitchFamily="34" charset="0"/>
            </a:endParaRPr>
          </a:p>
        </p:txBody>
      </p:sp>
      <p:sp>
        <p:nvSpPr>
          <p:cNvPr id="3" name="Content Placeholder 2"/>
          <p:cNvSpPr>
            <a:spLocks noGrp="1"/>
          </p:cNvSpPr>
          <p:nvPr>
            <p:ph idx="1"/>
          </p:nvPr>
        </p:nvSpPr>
        <p:spPr/>
        <p:txBody>
          <a:bodyPr>
            <a:noAutofit/>
          </a:bodyPr>
          <a:lstStyle/>
          <a:p>
            <a:pPr marL="0" lvl="1" indent="0">
              <a:spcBef>
                <a:spcPts val="1000"/>
              </a:spcBef>
              <a:buNone/>
            </a:pPr>
            <a:r>
              <a:rPr lang="en-CA" sz="2800" dirty="0" smtClean="0">
                <a:latin typeface="Franklin Gothic Book" panose="020B0503020102020204" pitchFamily="34" charset="0"/>
              </a:rPr>
              <a:t>Helpful examples </a:t>
            </a:r>
          </a:p>
          <a:p>
            <a:pPr marL="0" lvl="1" indent="0">
              <a:spcBef>
                <a:spcPts val="1000"/>
              </a:spcBef>
              <a:buNone/>
            </a:pPr>
            <a:endParaRPr lang="en-CA" sz="800" dirty="0" smtClean="0">
              <a:latin typeface="Franklin Gothic Book" panose="020B0503020102020204" pitchFamily="34" charset="0"/>
            </a:endParaRPr>
          </a:p>
          <a:p>
            <a:pPr marL="228600" lvl="1">
              <a:spcBef>
                <a:spcPts val="1000"/>
              </a:spcBef>
            </a:pPr>
            <a:r>
              <a:rPr lang="en-CA" sz="2800" dirty="0" smtClean="0">
                <a:latin typeface="Franklin Gothic Book" panose="020B0503020102020204" pitchFamily="34" charset="0"/>
              </a:rPr>
              <a:t>Sticky </a:t>
            </a:r>
            <a:r>
              <a:rPr lang="en-CA" sz="2800" dirty="0">
                <a:latin typeface="Franklin Gothic Book" panose="020B0503020102020204" pitchFamily="34" charset="0"/>
              </a:rPr>
              <a:t>notes around your home to remind you to bring a water bottle or reusable bag our of your </a:t>
            </a:r>
            <a:r>
              <a:rPr lang="en-CA" sz="2800" dirty="0" smtClean="0">
                <a:latin typeface="Franklin Gothic Book" panose="020B0503020102020204" pitchFamily="34" charset="0"/>
              </a:rPr>
              <a:t>house</a:t>
            </a:r>
          </a:p>
          <a:p>
            <a:pPr marL="228600" lvl="1">
              <a:spcBef>
                <a:spcPts val="1000"/>
              </a:spcBef>
            </a:pPr>
            <a:r>
              <a:rPr lang="en-CA" sz="2800" dirty="0">
                <a:latin typeface="Franklin Gothic Book" panose="020B0503020102020204" pitchFamily="34" charset="0"/>
              </a:rPr>
              <a:t>G</a:t>
            </a:r>
            <a:r>
              <a:rPr lang="en-CA" sz="2800" dirty="0" smtClean="0">
                <a:latin typeface="Franklin Gothic Book" panose="020B0503020102020204" pitchFamily="34" charset="0"/>
              </a:rPr>
              <a:t>ive </a:t>
            </a:r>
            <a:r>
              <a:rPr lang="en-CA" sz="2800" dirty="0">
                <a:latin typeface="Franklin Gothic Book" panose="020B0503020102020204" pitchFamily="34" charset="0"/>
              </a:rPr>
              <a:t>away your toxic cleaners so that you will be required to find/make an </a:t>
            </a:r>
            <a:r>
              <a:rPr lang="en-CA" sz="2800" dirty="0" smtClean="0">
                <a:latin typeface="Franklin Gothic Book" panose="020B0503020102020204" pitchFamily="34" charset="0"/>
              </a:rPr>
              <a:t>alternative</a:t>
            </a:r>
          </a:p>
          <a:p>
            <a:pPr marL="228600" lvl="1">
              <a:spcBef>
                <a:spcPts val="1000"/>
              </a:spcBef>
            </a:pPr>
            <a:r>
              <a:rPr lang="en-CA" sz="2800" dirty="0">
                <a:latin typeface="Franklin Gothic Book" panose="020B0503020102020204" pitchFamily="34" charset="0"/>
              </a:rPr>
              <a:t>I</a:t>
            </a:r>
            <a:r>
              <a:rPr lang="en-CA" sz="2800" dirty="0" smtClean="0">
                <a:latin typeface="Franklin Gothic Book" panose="020B0503020102020204" pitchFamily="34" charset="0"/>
              </a:rPr>
              <a:t>nvite </a:t>
            </a:r>
            <a:r>
              <a:rPr lang="en-CA" sz="2800" dirty="0">
                <a:latin typeface="Franklin Gothic Book" panose="020B0503020102020204" pitchFamily="34" charset="0"/>
              </a:rPr>
              <a:t>friends over for a make your own makeup </a:t>
            </a:r>
            <a:r>
              <a:rPr lang="en-CA" sz="2800" dirty="0" smtClean="0">
                <a:latin typeface="Franklin Gothic Book" panose="020B0503020102020204" pitchFamily="34" charset="0"/>
              </a:rPr>
              <a:t>evening</a:t>
            </a:r>
          </a:p>
          <a:p>
            <a:pPr marL="228600" lvl="1">
              <a:spcBef>
                <a:spcPts val="1000"/>
              </a:spcBef>
            </a:pPr>
            <a:r>
              <a:rPr lang="en-CA" sz="2800" dirty="0">
                <a:latin typeface="Franklin Gothic Book" panose="020B0503020102020204" pitchFamily="34" charset="0"/>
              </a:rPr>
              <a:t>P</a:t>
            </a:r>
            <a:r>
              <a:rPr lang="en-CA" sz="2800" dirty="0" smtClean="0">
                <a:latin typeface="Franklin Gothic Book" panose="020B0503020102020204" pitchFamily="34" charset="0"/>
              </a:rPr>
              <a:t>ut </a:t>
            </a:r>
            <a:r>
              <a:rPr lang="en-CA" sz="2800" dirty="0">
                <a:latin typeface="Franklin Gothic Book" panose="020B0503020102020204" pitchFamily="34" charset="0"/>
              </a:rPr>
              <a:t>white vinegar on your grocery </a:t>
            </a:r>
            <a:r>
              <a:rPr lang="en-CA" sz="2800" dirty="0" smtClean="0">
                <a:latin typeface="Franklin Gothic Book" panose="020B0503020102020204" pitchFamily="34" charset="0"/>
              </a:rPr>
              <a:t>list</a:t>
            </a:r>
          </a:p>
          <a:p>
            <a:pPr marL="228600" lvl="1">
              <a:spcBef>
                <a:spcPts val="1000"/>
              </a:spcBef>
            </a:pPr>
            <a:r>
              <a:rPr lang="en-CA" sz="2800" dirty="0">
                <a:latin typeface="Franklin Gothic Book" panose="020B0503020102020204" pitchFamily="34" charset="0"/>
              </a:rPr>
              <a:t>T</a:t>
            </a:r>
            <a:r>
              <a:rPr lang="en-CA" sz="2800" dirty="0" smtClean="0">
                <a:latin typeface="Franklin Gothic Book" panose="020B0503020102020204" pitchFamily="34" charset="0"/>
              </a:rPr>
              <a:t>ake </a:t>
            </a:r>
            <a:r>
              <a:rPr lang="en-CA" sz="2800" dirty="0">
                <a:latin typeface="Franklin Gothic Book" panose="020B0503020102020204" pitchFamily="34" charset="0"/>
              </a:rPr>
              <a:t>a red sharpie to your cleaning products and write “TOXIC” on them so you don’t repurchase when they are </a:t>
            </a:r>
            <a:r>
              <a:rPr lang="en-CA" sz="2800" dirty="0" smtClean="0">
                <a:latin typeface="Franklin Gothic Book" panose="020B0503020102020204" pitchFamily="34" charset="0"/>
              </a:rPr>
              <a:t>empty</a:t>
            </a:r>
            <a:endParaRPr lang="en-CA" sz="2800" dirty="0">
              <a:latin typeface="Franklin Gothic Book" panose="020B0503020102020204" pitchFamily="34" charset="0"/>
            </a:endParaRPr>
          </a:p>
          <a:p>
            <a:endParaRPr lang="en-CA" dirty="0">
              <a:latin typeface="Franklin Gothic Book" panose="020B0503020102020204" pitchFamily="34" charset="0"/>
            </a:endParaRPr>
          </a:p>
        </p:txBody>
      </p:sp>
    </p:spTree>
    <p:extLst>
      <p:ext uri="{BB962C8B-B14F-4D97-AF65-F5344CB8AC3E}">
        <p14:creationId xmlns:p14="http://schemas.microsoft.com/office/powerpoint/2010/main" val="654593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30" name="Picture 6" descr="white and black letter t"/>
          <p:cNvPicPr>
            <a:picLocks noChangeAspect="1" noChangeArrowheads="1"/>
          </p:cNvPicPr>
          <p:nvPr/>
        </p:nvPicPr>
        <p:blipFill rotWithShape="1">
          <a:blip r:embed="rId3">
            <a:extLst>
              <a:ext uri="{28A0092B-C50C-407E-A947-70E740481C1C}">
                <a14:useLocalDpi xmlns:a14="http://schemas.microsoft.com/office/drawing/2010/main" val="0"/>
              </a:ext>
            </a:extLst>
          </a:blip>
          <a:srcRect l="10016" t="22364" r="11514" b="745"/>
          <a:stretch/>
        </p:blipFill>
        <p:spPr bwMode="auto">
          <a:xfrm>
            <a:off x="2767486" y="1968923"/>
            <a:ext cx="6662952" cy="4354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0" y="458995"/>
            <a:ext cx="12192000" cy="1765299"/>
          </a:xfrm>
        </p:spPr>
        <p:txBody>
          <a:bodyPr>
            <a:normAutofit/>
          </a:bodyPr>
          <a:lstStyle/>
          <a:p>
            <a:pPr algn="ctr"/>
            <a:r>
              <a:rPr lang="en-CA" sz="4400" cap="none" dirty="0">
                <a:solidFill>
                  <a:srgbClr val="E01F1F"/>
                </a:solidFill>
                <a:latin typeface="Franklin Gothic Book" panose="020B0503020102020204" pitchFamily="34" charset="0"/>
                <a:cs typeface="Arial" panose="020B0604020202020204" pitchFamily="34" charset="0"/>
              </a:rPr>
              <a:t>Questions, Comments, Concerns? </a:t>
            </a:r>
          </a:p>
        </p:txBody>
      </p:sp>
      <p:sp>
        <p:nvSpPr>
          <p:cNvPr id="3" name="TextBox 2"/>
          <p:cNvSpPr txBox="1"/>
          <p:nvPr/>
        </p:nvSpPr>
        <p:spPr>
          <a:xfrm>
            <a:off x="3153077" y="4880473"/>
            <a:ext cx="5737535" cy="584775"/>
          </a:xfrm>
          <a:prstGeom prst="rect">
            <a:avLst/>
          </a:prstGeom>
          <a:noFill/>
        </p:spPr>
        <p:txBody>
          <a:bodyPr wrap="square" rtlCol="0">
            <a:spAutoFit/>
          </a:bodyPr>
          <a:lstStyle/>
          <a:p>
            <a:pPr algn="ctr"/>
            <a:r>
              <a:rPr lang="en-CA" sz="3200" dirty="0">
                <a:solidFill>
                  <a:schemeClr val="bg1"/>
                </a:solidFill>
              </a:rPr>
              <a:t>FOR LISTENING</a:t>
            </a:r>
          </a:p>
        </p:txBody>
      </p:sp>
    </p:spTree>
    <p:extLst>
      <p:ext uri="{BB962C8B-B14F-4D97-AF65-F5344CB8AC3E}">
        <p14:creationId xmlns:p14="http://schemas.microsoft.com/office/powerpoint/2010/main" val="3056387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952" y="1921651"/>
            <a:ext cx="7640097" cy="2388412"/>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89841" y="215962"/>
            <a:ext cx="8612318" cy="1419003"/>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0469" y="4359589"/>
            <a:ext cx="4691062" cy="1981520"/>
          </a:xfrm>
          <a:prstGeom prst="rect">
            <a:avLst/>
          </a:prstGeom>
        </p:spPr>
      </p:pic>
    </p:spTree>
    <p:extLst>
      <p:ext uri="{BB962C8B-B14F-4D97-AF65-F5344CB8AC3E}">
        <p14:creationId xmlns:p14="http://schemas.microsoft.com/office/powerpoint/2010/main" val="2861714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80" y="1848472"/>
            <a:ext cx="5175132" cy="4401721"/>
          </a:xfrm>
        </p:spPr>
        <p:txBody>
          <a:bodyPr>
            <a:noAutofit/>
          </a:bodyPr>
          <a:lstStyle/>
          <a:p>
            <a:pPr lvl="0">
              <a:lnSpc>
                <a:spcPct val="200000"/>
              </a:lnSpc>
            </a:pPr>
            <a:r>
              <a:rPr lang="en-CA" sz="2400" dirty="0">
                <a:latin typeface="Franklin Gothic Book" panose="020B0503020102020204" pitchFamily="34" charset="0"/>
                <a:cs typeface="Arial" panose="020B0604020202020204" pitchFamily="34" charset="0"/>
              </a:rPr>
              <a:t>Choose wood, metal, or cloth</a:t>
            </a:r>
          </a:p>
          <a:p>
            <a:pPr lvl="0">
              <a:lnSpc>
                <a:spcPct val="200000"/>
              </a:lnSpc>
            </a:pPr>
            <a:r>
              <a:rPr lang="en-CA" sz="2400" dirty="0">
                <a:latin typeface="Franklin Gothic Book" panose="020B0503020102020204" pitchFamily="34" charset="0"/>
                <a:cs typeface="Arial" panose="020B0604020202020204" pitchFamily="34" charset="0"/>
              </a:rPr>
              <a:t>Limit </a:t>
            </a:r>
            <a:r>
              <a:rPr lang="en-CA" sz="2400" dirty="0" smtClean="0">
                <a:latin typeface="Franklin Gothic Book" panose="020B0503020102020204" pitchFamily="34" charset="0"/>
                <a:cs typeface="Arial" panose="020B0604020202020204" pitchFamily="34" charset="0"/>
              </a:rPr>
              <a:t>number </a:t>
            </a:r>
            <a:r>
              <a:rPr lang="en-CA" sz="2400" dirty="0">
                <a:latin typeface="Franklin Gothic Book" panose="020B0503020102020204" pitchFamily="34" charset="0"/>
                <a:cs typeface="Arial" panose="020B0604020202020204" pitchFamily="34" charset="0"/>
              </a:rPr>
              <a:t>of </a:t>
            </a:r>
            <a:r>
              <a:rPr lang="en-CA" sz="2400" dirty="0" smtClean="0">
                <a:latin typeface="Franklin Gothic Book" panose="020B0503020102020204" pitchFamily="34" charset="0"/>
                <a:cs typeface="Arial" panose="020B0604020202020204" pitchFamily="34" charset="0"/>
              </a:rPr>
              <a:t>toys</a:t>
            </a:r>
          </a:p>
          <a:p>
            <a:pPr lvl="0">
              <a:lnSpc>
                <a:spcPct val="200000"/>
              </a:lnSpc>
            </a:pPr>
            <a:r>
              <a:rPr lang="en-CA" sz="2400" dirty="0" smtClean="0">
                <a:latin typeface="Franklin Gothic Book" panose="020B0503020102020204" pitchFamily="34" charset="0"/>
                <a:cs typeface="Arial" panose="020B0604020202020204" pitchFamily="34" charset="0"/>
              </a:rPr>
              <a:t>Inspect metal costume jewelry </a:t>
            </a:r>
            <a:br>
              <a:rPr lang="en-CA" sz="2400" dirty="0" smtClean="0">
                <a:latin typeface="Franklin Gothic Book" panose="020B0503020102020204" pitchFamily="34" charset="0"/>
                <a:cs typeface="Arial" panose="020B0604020202020204" pitchFamily="34" charset="0"/>
              </a:rPr>
            </a:br>
            <a:r>
              <a:rPr lang="en-CA" sz="2400" dirty="0" smtClean="0">
                <a:latin typeface="Franklin Gothic Book" panose="020B0503020102020204" pitchFamily="34" charset="0"/>
                <a:cs typeface="Arial" panose="020B0604020202020204" pitchFamily="34" charset="0"/>
              </a:rPr>
              <a:t>for lead</a:t>
            </a:r>
          </a:p>
          <a:p>
            <a:pPr lvl="0">
              <a:lnSpc>
                <a:spcPct val="200000"/>
              </a:lnSpc>
            </a:pPr>
            <a:r>
              <a:rPr lang="en-CA" sz="2400" dirty="0" smtClean="0">
                <a:latin typeface="Franklin Gothic Book" panose="020B0503020102020204" pitchFamily="34" charset="0"/>
                <a:cs typeface="Arial" panose="020B0604020202020204" pitchFamily="34" charset="0"/>
              </a:rPr>
              <a:t>Avoid Polymer Clay</a:t>
            </a:r>
            <a:endParaRPr lang="en-US" sz="2400" dirty="0">
              <a:latin typeface="Franklin Gothic Book" panose="020B05030201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8DE9C9E-0D39-4429-94BE-003ED5B0C432}"/>
              </a:ext>
            </a:extLst>
          </p:cNvPr>
          <p:cNvSpPr txBox="1">
            <a:spLocks/>
          </p:cNvSpPr>
          <p:nvPr/>
        </p:nvSpPr>
        <p:spPr>
          <a:xfrm>
            <a:off x="1458529" y="946755"/>
            <a:ext cx="5620004" cy="7220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400" cap="none" dirty="0" smtClean="0">
                <a:solidFill>
                  <a:srgbClr val="E01F1F"/>
                </a:solidFill>
                <a:latin typeface="Franklin Gothic Book" panose="020B0503020102020204" pitchFamily="34" charset="0"/>
                <a:cs typeface="Arial" panose="020B0604020202020204" pitchFamily="34" charset="0"/>
              </a:rPr>
              <a:t>Toxics </a:t>
            </a:r>
            <a:r>
              <a:rPr lang="en-CA" sz="4400" cap="none" dirty="0">
                <a:solidFill>
                  <a:srgbClr val="E01F1F"/>
                </a:solidFill>
                <a:latin typeface="Franklin Gothic Book" panose="020B0503020102020204" pitchFamily="34" charset="0"/>
                <a:cs typeface="Arial" panose="020B0604020202020204" pitchFamily="34" charset="0"/>
              </a:rPr>
              <a:t>and Toys</a:t>
            </a:r>
          </a:p>
        </p:txBody>
      </p:sp>
      <p:grpSp>
        <p:nvGrpSpPr>
          <p:cNvPr id="9" name="Group 8"/>
          <p:cNvGrpSpPr/>
          <p:nvPr/>
        </p:nvGrpSpPr>
        <p:grpSpPr>
          <a:xfrm>
            <a:off x="323043" y="424643"/>
            <a:ext cx="1030313" cy="1030313"/>
            <a:chOff x="5620450" y="2953450"/>
            <a:chExt cx="951099" cy="951099"/>
          </a:xfrm>
        </p:grpSpPr>
        <p:sp>
          <p:nvSpPr>
            <p:cNvPr id="10" name="Oval 9"/>
            <p:cNvSpPr/>
            <p:nvPr/>
          </p:nvSpPr>
          <p:spPr>
            <a:xfrm>
              <a:off x="5620450" y="2953450"/>
              <a:ext cx="951099" cy="951099"/>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Recycle Sign"/>
            <p:cNvSpPr/>
            <p:nvPr/>
          </p:nvSpPr>
          <p:spPr>
            <a:xfrm>
              <a:off x="5722745" y="3043298"/>
              <a:ext cx="746507" cy="746507"/>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19999" y="-21515"/>
            <a:ext cx="4600687" cy="6901031"/>
          </a:xfrm>
          <a:prstGeom prst="rect">
            <a:avLst/>
          </a:prstGeom>
        </p:spPr>
      </p:pic>
    </p:spTree>
    <p:extLst>
      <p:ext uri="{BB962C8B-B14F-4D97-AF65-F5344CB8AC3E}">
        <p14:creationId xmlns:p14="http://schemas.microsoft.com/office/powerpoint/2010/main" val="2529195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9533" t="8351" r="44121" b="26740"/>
          <a:stretch/>
        </p:blipFill>
        <p:spPr>
          <a:xfrm>
            <a:off x="315485" y="412698"/>
            <a:ext cx="1037551" cy="1042257"/>
          </a:xfrm>
          <a:prstGeom prst="rect">
            <a:avLst/>
          </a:prstGeom>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00224" y="917617"/>
            <a:ext cx="5714319" cy="8210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Cosmetics</a:t>
            </a:r>
          </a:p>
        </p:txBody>
      </p:sp>
      <p:sp>
        <p:nvSpPr>
          <p:cNvPr id="3" name="TextBox 2"/>
          <p:cNvSpPr txBox="1"/>
          <p:nvPr/>
        </p:nvSpPr>
        <p:spPr>
          <a:xfrm>
            <a:off x="882127" y="1867523"/>
            <a:ext cx="5705946" cy="4524315"/>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EWG’s Skin Deep Cosmetics Database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The Dirty Dozen</a:t>
            </a:r>
          </a:p>
          <a:p>
            <a:pPr marL="914400" lvl="1"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Coal tar dyes</a:t>
            </a:r>
          </a:p>
          <a:p>
            <a:pPr marL="914400" lvl="1"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Parabens</a:t>
            </a:r>
          </a:p>
          <a:p>
            <a:pPr marL="914400" lvl="1" indent="-457200">
              <a:lnSpc>
                <a:spcPct val="200000"/>
              </a:lnSpc>
              <a:buFont typeface="Arial" panose="020B0604020202020204" pitchFamily="34" charset="0"/>
              <a:buChar char="•"/>
            </a:pPr>
            <a:r>
              <a:rPr lang="en-CA" sz="2400" dirty="0" err="1">
                <a:latin typeface="Franklin Gothic Book" panose="020B0503020102020204" pitchFamily="34" charset="0"/>
                <a:cs typeface="Arial" panose="020B0604020202020204" pitchFamily="34" charset="0"/>
              </a:rPr>
              <a:t>Parfum</a:t>
            </a:r>
            <a:r>
              <a:rPr lang="en-CA" sz="2400" dirty="0">
                <a:latin typeface="Franklin Gothic Book" panose="020B0503020102020204" pitchFamily="34" charset="0"/>
                <a:cs typeface="Arial" panose="020B0604020202020204" pitchFamily="34" charset="0"/>
              </a:rPr>
              <a:t> or Fragrance</a:t>
            </a:r>
          </a:p>
          <a:p>
            <a:pPr marL="914400" lvl="1" indent="-457200">
              <a:lnSpc>
                <a:spcPct val="200000"/>
              </a:lnSpc>
              <a:buFont typeface="Arial" panose="020B0604020202020204" pitchFamily="34" charset="0"/>
              <a:buChar char="•"/>
            </a:pPr>
            <a:r>
              <a:rPr lang="en-CA" sz="2400" dirty="0" err="1">
                <a:latin typeface="Franklin Gothic Book" panose="020B0503020102020204" pitchFamily="34" charset="0"/>
                <a:cs typeface="Arial" panose="020B0604020202020204" pitchFamily="34" charset="0"/>
              </a:rPr>
              <a:t>Triclosan</a:t>
            </a:r>
            <a:endParaRPr lang="en-CA" sz="2400" dirty="0">
              <a:latin typeface="Franklin Gothic Book" panose="020B0503020102020204" pitchFamily="34" charset="0"/>
              <a:cs typeface="Arial" panose="020B0604020202020204" pitchFamily="34"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46817" y="0"/>
            <a:ext cx="5143500" cy="6858000"/>
          </a:xfrm>
          <a:prstGeom prst="rect">
            <a:avLst/>
          </a:prstGeom>
        </p:spPr>
      </p:pic>
    </p:spTree>
    <p:extLst>
      <p:ext uri="{BB962C8B-B14F-4D97-AF65-F5344CB8AC3E}">
        <p14:creationId xmlns:p14="http://schemas.microsoft.com/office/powerpoint/2010/main" val="1483605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9533" t="8351" r="44121" b="26740"/>
          <a:stretch/>
        </p:blipFill>
        <p:spPr>
          <a:xfrm>
            <a:off x="315485" y="412698"/>
            <a:ext cx="1037551" cy="1042257"/>
          </a:xfrm>
          <a:prstGeom prst="rect">
            <a:avLst/>
          </a:prstGeom>
        </p:spPr>
      </p:pic>
      <p:sp>
        <p:nvSpPr>
          <p:cNvPr id="2" name="Title 1">
            <a:extLst>
              <a:ext uri="{FF2B5EF4-FFF2-40B4-BE49-F238E27FC236}">
                <a16:creationId xmlns:a16="http://schemas.microsoft.com/office/drawing/2014/main" id="{78DE9C9E-0D39-4429-94BE-003ED5B0C432}"/>
              </a:ext>
            </a:extLst>
          </p:cNvPr>
          <p:cNvSpPr>
            <a:spLocks noGrp="1"/>
          </p:cNvSpPr>
          <p:nvPr>
            <p:ph type="title"/>
          </p:nvPr>
        </p:nvSpPr>
        <p:spPr>
          <a:xfrm>
            <a:off x="1300224" y="917617"/>
            <a:ext cx="5714319" cy="821081"/>
          </a:xfrm>
        </p:spPr>
        <p:txBody>
          <a:bodyPr>
            <a:noAutofit/>
          </a:bodyPr>
          <a:lstStyle/>
          <a:p>
            <a:pPr algn="ctr"/>
            <a:r>
              <a:rPr lang="en-CA" cap="none" dirty="0">
                <a:solidFill>
                  <a:srgbClr val="E01F1F"/>
                </a:solidFill>
                <a:latin typeface="Franklin Gothic Book" panose="020B0503020102020204" pitchFamily="34" charset="0"/>
                <a:cs typeface="Arial" panose="020B0604020202020204" pitchFamily="34" charset="0"/>
              </a:rPr>
              <a:t>Cosmetics</a:t>
            </a:r>
          </a:p>
        </p:txBody>
      </p:sp>
      <p:sp>
        <p:nvSpPr>
          <p:cNvPr id="3" name="TextBox 2"/>
          <p:cNvSpPr txBox="1"/>
          <p:nvPr/>
        </p:nvSpPr>
        <p:spPr>
          <a:xfrm>
            <a:off x="882127" y="1867523"/>
            <a:ext cx="5705946" cy="4524315"/>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Lipstick: Lead, coal tar (kidney damage, miscarriage, nerve damage)</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Eyeshadow: Talc (possible carcinogen) </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Mascara: Parabens</a:t>
            </a:r>
          </a:p>
          <a:p>
            <a:pPr marL="457200" indent="-457200">
              <a:lnSpc>
                <a:spcPct val="200000"/>
              </a:lnSpc>
              <a:buFont typeface="Arial" panose="020B0604020202020204" pitchFamily="34" charset="0"/>
              <a:buChar char="•"/>
            </a:pPr>
            <a:r>
              <a:rPr lang="en-CA" sz="2400" dirty="0">
                <a:latin typeface="Franklin Gothic Book" panose="020B0503020102020204" pitchFamily="34" charset="0"/>
                <a:cs typeface="Arial" panose="020B0604020202020204" pitchFamily="34" charset="0"/>
              </a:rPr>
              <a:t>Nail Polish: Formaldehyde-releasing preservatives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283" t="-157" r="10294" b="157"/>
          <a:stretch/>
        </p:blipFill>
        <p:spPr>
          <a:xfrm>
            <a:off x="7114390" y="0"/>
            <a:ext cx="5077610" cy="6858000"/>
          </a:xfrm>
          <a:prstGeom prst="rect">
            <a:avLst/>
          </a:prstGeom>
        </p:spPr>
      </p:pic>
    </p:spTree>
    <p:extLst>
      <p:ext uri="{BB962C8B-B14F-4D97-AF65-F5344CB8AC3E}">
        <p14:creationId xmlns:p14="http://schemas.microsoft.com/office/powerpoint/2010/main" val="104524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D3A803-C6AA-4ECB-BFC1-D0D4F8DF3E4E}"/>
              </a:ext>
            </a:extLst>
          </p:cNvPr>
          <p:cNvSpPr>
            <a:spLocks noGrp="1"/>
          </p:cNvSpPr>
          <p:nvPr>
            <p:ph type="title"/>
          </p:nvPr>
        </p:nvSpPr>
        <p:spPr>
          <a:xfrm>
            <a:off x="1159727" y="1115142"/>
            <a:ext cx="10181063" cy="1049235"/>
          </a:xfrm>
        </p:spPr>
        <p:txBody>
          <a:bodyPr vert="horz" lIns="91440" tIns="45720" rIns="91440" bIns="45720" rtlCol="0" anchor="t">
            <a:normAutofit/>
          </a:bodyPr>
          <a:lstStyle/>
          <a:p>
            <a:pPr algn="ctr"/>
            <a:r>
              <a:rPr lang="en-US" dirty="0">
                <a:solidFill>
                  <a:srgbClr val="E01F1F"/>
                </a:solidFill>
                <a:latin typeface="Franklin Gothic Book" panose="020B0503020102020204" pitchFamily="34" charset="0"/>
                <a:cs typeface="Arial" panose="020B0604020202020204" pitchFamily="34" charset="0"/>
              </a:rPr>
              <a:t>May Contain Toxic Chemicals</a:t>
            </a:r>
            <a:endParaRPr lang="en-US" cap="none" dirty="0">
              <a:solidFill>
                <a:srgbClr val="E01F1F"/>
              </a:solidFill>
              <a:latin typeface="Franklin Gothic Book" panose="020B0503020102020204" pitchFamily="34" charset="0"/>
              <a:cs typeface="Arial" panose="020B0604020202020204" pitchFamily="34" charset="0"/>
            </a:endParaRPr>
          </a:p>
        </p:txBody>
      </p:sp>
      <p:pic>
        <p:nvPicPr>
          <p:cNvPr id="19" name="Picture 18"/>
          <p:cNvPicPr>
            <a:picLocks noChangeAspect="1"/>
          </p:cNvPicPr>
          <p:nvPr/>
        </p:nvPicPr>
        <p:blipFill rotWithShape="1">
          <a:blip r:embed="rId4"/>
          <a:srcRect t="28407" r="2523" b="5728"/>
          <a:stretch/>
        </p:blipFill>
        <p:spPr>
          <a:xfrm>
            <a:off x="361261" y="2065834"/>
            <a:ext cx="11777993" cy="2485621"/>
          </a:xfrm>
          <a:prstGeom prst="rect">
            <a:avLst/>
          </a:prstGeom>
        </p:spPr>
      </p:pic>
    </p:spTree>
    <p:extLst>
      <p:ext uri="{BB962C8B-B14F-4D97-AF65-F5344CB8AC3E}">
        <p14:creationId xmlns:p14="http://schemas.microsoft.com/office/powerpoint/2010/main" val="3433666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D3A803-C6AA-4ECB-BFC1-D0D4F8DF3E4E}"/>
              </a:ext>
            </a:extLst>
          </p:cNvPr>
          <p:cNvSpPr>
            <a:spLocks noGrp="1"/>
          </p:cNvSpPr>
          <p:nvPr>
            <p:ph type="title"/>
          </p:nvPr>
        </p:nvSpPr>
        <p:spPr>
          <a:xfrm>
            <a:off x="0" y="697052"/>
            <a:ext cx="12191999" cy="1049235"/>
          </a:xfrm>
        </p:spPr>
        <p:txBody>
          <a:bodyPr vert="horz" lIns="91440" tIns="45720" rIns="91440" bIns="45720" rtlCol="0" anchor="t">
            <a:normAutofit/>
          </a:bodyPr>
          <a:lstStyle/>
          <a:p>
            <a:pPr algn="ctr"/>
            <a:r>
              <a:rPr lang="en-US" cap="none" dirty="0">
                <a:solidFill>
                  <a:srgbClr val="E01F1F"/>
                </a:solidFill>
                <a:latin typeface="Franklin Gothic Book" panose="020B0503020102020204" pitchFamily="34" charset="0"/>
                <a:cs typeface="Arial" panose="020B0604020202020204" pitchFamily="34" charset="0"/>
              </a:rPr>
              <a:t>Effects of Exposure</a:t>
            </a:r>
          </a:p>
        </p:txBody>
      </p:sp>
    </p:spTree>
    <p:extLst>
      <p:ext uri="{BB962C8B-B14F-4D97-AF65-F5344CB8AC3E}">
        <p14:creationId xmlns:p14="http://schemas.microsoft.com/office/powerpoint/2010/main" val="206269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294363" y="1396493"/>
            <a:ext cx="5694266" cy="5262979"/>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The chemical characteristics</a:t>
            </a:r>
          </a:p>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Level and duration of exposure</a:t>
            </a:r>
          </a:p>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Age and gender of person exposed</a:t>
            </a:r>
          </a:p>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Genetics</a:t>
            </a:r>
          </a:p>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Pre-existing health conditions</a:t>
            </a:r>
          </a:p>
          <a:p>
            <a:pPr marL="342900" indent="-342900">
              <a:lnSpc>
                <a:spcPct val="200000"/>
              </a:lnSpc>
              <a:buFont typeface="Arial" panose="020B0604020202020204" pitchFamily="34" charset="0"/>
              <a:buChar char="•"/>
            </a:pPr>
            <a:r>
              <a:rPr lang="en-CA" sz="2400" dirty="0" smtClean="0">
                <a:latin typeface="Franklin Gothic Book" panose="020B0503020102020204" pitchFamily="34" charset="0"/>
                <a:cs typeface="Arial" panose="020B0604020202020204" pitchFamily="34" charset="0"/>
              </a:rPr>
              <a:t>Exposures to other chemicals, stress poor nutrition</a:t>
            </a:r>
            <a:endParaRPr lang="en-CA" sz="2400" dirty="0">
              <a:latin typeface="Franklin Gothic Book" panose="020B0503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FD3A803-C6AA-4ECB-BFC1-D0D4F8DF3E4E}"/>
              </a:ext>
            </a:extLst>
          </p:cNvPr>
          <p:cNvSpPr>
            <a:spLocks noGrp="1"/>
          </p:cNvSpPr>
          <p:nvPr>
            <p:ph type="title"/>
          </p:nvPr>
        </p:nvSpPr>
        <p:spPr>
          <a:xfrm>
            <a:off x="1" y="697052"/>
            <a:ext cx="7620000" cy="1049235"/>
          </a:xfrm>
        </p:spPr>
        <p:txBody>
          <a:bodyPr vert="horz" lIns="91440" tIns="45720" rIns="91440" bIns="45720" rtlCol="0" anchor="t">
            <a:normAutofit/>
          </a:bodyPr>
          <a:lstStyle/>
          <a:p>
            <a:pPr algn="ctr"/>
            <a:r>
              <a:rPr lang="en-US" cap="none" dirty="0">
                <a:solidFill>
                  <a:srgbClr val="E01F1F"/>
                </a:solidFill>
                <a:latin typeface="Franklin Gothic Book" panose="020B0503020102020204" pitchFamily="34" charset="0"/>
                <a:cs typeface="Arial" panose="020B0604020202020204" pitchFamily="34" charset="0"/>
              </a:rPr>
              <a:t>Effects of Exposure</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3471330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1">
            <a:extLst>
              <a:ext uri="{FF2B5EF4-FFF2-40B4-BE49-F238E27FC236}">
                <a16:creationId xmlns:a16="http://schemas.microsoft.com/office/drawing/2014/main" id="{25418770-9391-40E7-B6D6-65C56F0B9B67}"/>
              </a:ext>
            </a:extLst>
          </p:cNvPr>
          <p:cNvSpPr txBox="1"/>
          <p:nvPr/>
        </p:nvSpPr>
        <p:spPr>
          <a:xfrm>
            <a:off x="0" y="6452403"/>
            <a:ext cx="12191999"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fr-CA" sz="1200" dirty="0"/>
              <a:t>Source : </a:t>
            </a:r>
            <a:r>
              <a:rPr lang="fr-CA" sz="1200" dirty="0" err="1"/>
              <a:t>Toxicology</a:t>
            </a:r>
            <a:r>
              <a:rPr lang="fr-CA" sz="1200" dirty="0"/>
              <a:t> </a:t>
            </a:r>
            <a:r>
              <a:rPr lang="fr-CA" sz="1200" dirty="0" err="1"/>
              <a:t>Education</a:t>
            </a:r>
            <a:r>
              <a:rPr lang="fr-CA" sz="1200" dirty="0"/>
              <a:t> </a:t>
            </a:r>
            <a:r>
              <a:rPr lang="fr-CA" sz="1200" dirty="0" err="1"/>
              <a:t>Foundation</a:t>
            </a:r>
            <a:r>
              <a:rPr lang="fr-CA" sz="1200" dirty="0"/>
              <a:t> : http://toxedfoundation.org/hazard-vs-risk/</a:t>
            </a:r>
          </a:p>
        </p:txBody>
      </p:sp>
      <p:sp>
        <p:nvSpPr>
          <p:cNvPr id="3" name="Oval 2"/>
          <p:cNvSpPr/>
          <p:nvPr/>
        </p:nvSpPr>
        <p:spPr>
          <a:xfrm>
            <a:off x="847724" y="1619429"/>
            <a:ext cx="704710" cy="680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8003" y="781269"/>
            <a:ext cx="11095995" cy="4714593"/>
            <a:chOff x="548001" y="1418268"/>
            <a:chExt cx="11095995" cy="4714593"/>
          </a:xfrm>
        </p:grpSpPr>
        <p:pic>
          <p:nvPicPr>
            <p:cNvPr id="5" name="Picture 4">
              <a:extLst>
                <a:ext uri="{FF2B5EF4-FFF2-40B4-BE49-F238E27FC236}">
                  <a16:creationId xmlns:a16="http://schemas.microsoft.com/office/drawing/2014/main" id="{ECE0E53C-F9C4-454C-BC8F-F5CAFE57A56B}"/>
                </a:ext>
              </a:extLst>
            </p:cNvPr>
            <p:cNvPicPr>
              <a:picLocks noChangeAspect="1"/>
            </p:cNvPicPr>
            <p:nvPr/>
          </p:nvPicPr>
          <p:blipFill>
            <a:blip r:embed="rId3"/>
            <a:stretch>
              <a:fillRect/>
            </a:stretch>
          </p:blipFill>
          <p:spPr>
            <a:xfrm>
              <a:off x="630855" y="1813396"/>
              <a:ext cx="11013141" cy="4319465"/>
            </a:xfrm>
            <a:prstGeom prst="rect">
              <a:avLst/>
            </a:prstGeom>
          </p:spPr>
        </p:pic>
        <p:pic>
          <p:nvPicPr>
            <p:cNvPr id="17" name="Image 11">
              <a:extLst>
                <a:ext uri="{FF2B5EF4-FFF2-40B4-BE49-F238E27FC236}">
                  <a16:creationId xmlns:a16="http://schemas.microsoft.com/office/drawing/2014/main" id="{4DF90F6C-A837-4AF7-9E7F-440E48824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01" y="1482589"/>
              <a:ext cx="1409421" cy="1428800"/>
            </a:xfrm>
            <a:prstGeom prst="rect">
              <a:avLst/>
            </a:prstGeom>
          </p:spPr>
        </p:pic>
        <p:grpSp>
          <p:nvGrpSpPr>
            <p:cNvPr id="9" name="Group 8"/>
            <p:cNvGrpSpPr/>
            <p:nvPr/>
          </p:nvGrpSpPr>
          <p:grpSpPr>
            <a:xfrm>
              <a:off x="823086" y="1874823"/>
              <a:ext cx="753986" cy="644331"/>
              <a:chOff x="2083979" y="429912"/>
              <a:chExt cx="753986" cy="644331"/>
            </a:xfrm>
          </p:grpSpPr>
          <p:sp>
            <p:nvSpPr>
              <p:cNvPr id="8" name="Oval 7"/>
              <p:cNvSpPr/>
              <p:nvPr/>
            </p:nvSpPr>
            <p:spPr>
              <a:xfrm>
                <a:off x="2137336" y="429912"/>
                <a:ext cx="647272" cy="6221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Image 9">
                <a:extLst>
                  <a:ext uri="{FF2B5EF4-FFF2-40B4-BE49-F238E27FC236}">
                    <a16:creationId xmlns:a16="http://schemas.microsoft.com/office/drawing/2014/main" id="{48F1BFE5-898F-46E8-8A5F-625DDB15F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08" r="24058"/>
              <a:stretch/>
            </p:blipFill>
            <p:spPr>
              <a:xfrm>
                <a:off x="2083979" y="429912"/>
                <a:ext cx="753986" cy="644331"/>
              </a:xfrm>
              <a:prstGeom prst="rect">
                <a:avLst/>
              </a:prstGeom>
            </p:spPr>
          </p:pic>
        </p:grpSp>
        <p:pic>
          <p:nvPicPr>
            <p:cNvPr id="21" name="Image 12">
              <a:extLst>
                <a:ext uri="{FF2B5EF4-FFF2-40B4-BE49-F238E27FC236}">
                  <a16:creationId xmlns:a16="http://schemas.microsoft.com/office/drawing/2014/main" id="{0036F9F9-6CD7-4AE8-AC6A-9965DD56A106}"/>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24943" y="1418268"/>
              <a:ext cx="1409421" cy="1428800"/>
            </a:xfrm>
            <a:prstGeom prst="rect">
              <a:avLst/>
            </a:prstGeom>
          </p:spPr>
        </p:pic>
        <p:pic>
          <p:nvPicPr>
            <p:cNvPr id="23" name="Image 13">
              <a:extLst>
                <a:ext uri="{FF2B5EF4-FFF2-40B4-BE49-F238E27FC236}">
                  <a16:creationId xmlns:a16="http://schemas.microsoft.com/office/drawing/2014/main" id="{10799FB8-8112-4F97-BEEA-C60CD0DD9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5163" y="1825755"/>
              <a:ext cx="658218" cy="646151"/>
            </a:xfrm>
            <a:prstGeom prst="rect">
              <a:avLst/>
            </a:prstGeom>
          </p:spPr>
        </p:pic>
      </p:grpSp>
    </p:spTree>
    <p:extLst>
      <p:ext uri="{BB962C8B-B14F-4D97-AF65-F5344CB8AC3E}">
        <p14:creationId xmlns:p14="http://schemas.microsoft.com/office/powerpoint/2010/main" val="4192911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A803-C6AA-4ECB-BFC1-D0D4F8DF3E4E}"/>
              </a:ext>
            </a:extLst>
          </p:cNvPr>
          <p:cNvSpPr>
            <a:spLocks noGrp="1"/>
          </p:cNvSpPr>
          <p:nvPr>
            <p:ph type="title"/>
          </p:nvPr>
        </p:nvSpPr>
        <p:spPr>
          <a:xfrm>
            <a:off x="1005469" y="1115142"/>
            <a:ext cx="10181063" cy="1049235"/>
          </a:xfrm>
        </p:spPr>
        <p:txBody>
          <a:bodyPr vert="horz" lIns="91440" tIns="45720" rIns="91440" bIns="45720" rtlCol="0" anchor="t">
            <a:normAutofit/>
          </a:bodyPr>
          <a:lstStyle/>
          <a:p>
            <a:pPr algn="ctr"/>
            <a:r>
              <a:rPr lang="en-US" cap="none" dirty="0">
                <a:solidFill>
                  <a:srgbClr val="E01F1F"/>
                </a:solidFill>
                <a:latin typeface="Franklin Gothic Book" panose="020B0503020102020204" pitchFamily="34" charset="0"/>
                <a:cs typeface="Arial" panose="020B0604020202020204" pitchFamily="34" charset="0"/>
              </a:rPr>
              <a:t>Common Sources Of Toxins In Our Homes</a:t>
            </a:r>
          </a:p>
        </p:txBody>
      </p:sp>
      <p:graphicFrame>
        <p:nvGraphicFramePr>
          <p:cNvPr id="52" name="TextBox 2">
            <a:extLst>
              <a:ext uri="{FF2B5EF4-FFF2-40B4-BE49-F238E27FC236}">
                <a16:creationId xmlns:a16="http://schemas.microsoft.com/office/drawing/2014/main" id="{912E3499-E017-47D0-B43B-94247795916C}"/>
              </a:ext>
            </a:extLst>
          </p:cNvPr>
          <p:cNvGraphicFramePr/>
          <p:nvPr>
            <p:extLst>
              <p:ext uri="{D42A27DB-BD31-4B8C-83A1-F6EECF244321}">
                <p14:modId xmlns:p14="http://schemas.microsoft.com/office/powerpoint/2010/main" val="1920518135"/>
              </p:ext>
            </p:extLst>
          </p:nvPr>
        </p:nvGraphicFramePr>
        <p:xfrm>
          <a:off x="1293813"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p:cNvCxnSpPr/>
          <p:nvPr/>
        </p:nvCxnSpPr>
        <p:spPr>
          <a:xfrm>
            <a:off x="1146000" y="1970740"/>
            <a:ext cx="9900000" cy="0"/>
          </a:xfrm>
          <a:prstGeom prst="line">
            <a:avLst/>
          </a:prstGeom>
          <a:ln w="57150">
            <a:solidFill>
              <a:srgbClr val="E01F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003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17406</TotalTime>
  <Words>6409</Words>
  <Application>Microsoft Office PowerPoint</Application>
  <PresentationFormat>Widescreen</PresentationFormat>
  <Paragraphs>528</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ＭＳ Ｐゴシック</vt:lpstr>
      <vt:lpstr>Arial</vt:lpstr>
      <vt:lpstr>Calibri</vt:lpstr>
      <vt:lpstr>Calibri Light</vt:lpstr>
      <vt:lpstr>Century Gothic</vt:lpstr>
      <vt:lpstr>Constantia</vt:lpstr>
      <vt:lpstr>Franklin Gothic Book</vt:lpstr>
      <vt:lpstr>Gotham Medium</vt:lpstr>
      <vt:lpstr>Office Theme</vt:lpstr>
      <vt:lpstr>Healthy Habits for Healthy Humans:  Reducing exposure to toxins in everyday life</vt:lpstr>
      <vt:lpstr>Everything is Made of Chemicals</vt:lpstr>
      <vt:lpstr>Who Is At Risk?</vt:lpstr>
      <vt:lpstr>Routes of Exposure</vt:lpstr>
      <vt:lpstr>May Contain Toxic Chemicals</vt:lpstr>
      <vt:lpstr>Effects of Exposure</vt:lpstr>
      <vt:lpstr>Effects of Exposure</vt:lpstr>
      <vt:lpstr>PowerPoint Presentation</vt:lpstr>
      <vt:lpstr>Common Sources Of Toxins In Our Homes</vt:lpstr>
      <vt:lpstr>Indoor Air Risks</vt:lpstr>
      <vt:lpstr>Minimize Exposure to Smoke</vt:lpstr>
      <vt:lpstr>Reduce Radon</vt:lpstr>
      <vt:lpstr>Keep A Scent-Free Home</vt:lpstr>
      <vt:lpstr>Household Cleaning</vt:lpstr>
      <vt:lpstr>Household Cleaning</vt:lpstr>
      <vt:lpstr>Minimizing Dust</vt:lpstr>
      <vt:lpstr>Minimizing Dust</vt:lpstr>
      <vt:lpstr>Mould In Your Home </vt:lpstr>
      <vt:lpstr>Mould In Your Home </vt:lpstr>
      <vt:lpstr>How To Recognize Mould</vt:lpstr>
      <vt:lpstr>What To Do: Mould</vt:lpstr>
      <vt:lpstr>Why Are Plastics So Bad? (OTHER THAN ENVIRONMENTAL IMPACTS)</vt:lpstr>
      <vt:lpstr>Heat, Plastic, &amp; Food</vt:lpstr>
      <vt:lpstr>PowerPoint Presentation</vt:lpstr>
      <vt:lpstr>Alternatives To Plastics</vt:lpstr>
      <vt:lpstr>Alternatives To Plastics</vt:lpstr>
      <vt:lpstr>Alternatives To Plastics</vt:lpstr>
      <vt:lpstr>What’s Going Into Your Body?</vt:lpstr>
      <vt:lpstr>What’s Going Into Your Body?</vt:lpstr>
      <vt:lpstr>Steps To A Healthier Plate</vt:lpstr>
      <vt:lpstr>Steps To A Healthier Plate</vt:lpstr>
      <vt:lpstr>Replace non-stick cookware with cast-iron, stainless steel, glass or ceramic</vt:lpstr>
      <vt:lpstr>Personal Care Products</vt:lpstr>
      <vt:lpstr>Tips To Reduce Exposure</vt:lpstr>
      <vt:lpstr>Great Resources</vt:lpstr>
      <vt:lpstr>Small Steps Can Make A Difference!</vt:lpstr>
      <vt:lpstr>Your Homework</vt:lpstr>
      <vt:lpstr>Your Homework</vt:lpstr>
      <vt:lpstr>Homework Tracking Form</vt:lpstr>
      <vt:lpstr>Behaviour Change</vt:lpstr>
      <vt:lpstr>Behaviour Change</vt:lpstr>
      <vt:lpstr>Questions, Comments, Concerns? </vt:lpstr>
      <vt:lpstr>PowerPoint Presentation</vt:lpstr>
      <vt:lpstr>PowerPoint Presentation</vt:lpstr>
      <vt:lpstr>Cosmetics</vt:lpstr>
      <vt:lpstr>Cosmetics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Healthy Families:  Reducing exposure to toxins in everyday life</dc:title>
  <dc:creator>Anne Henderson</dc:creator>
  <cp:lastModifiedBy>Alyse Wilton</cp:lastModifiedBy>
  <cp:revision>564</cp:revision>
  <cp:lastPrinted>2020-09-03T14:02:40Z</cp:lastPrinted>
  <dcterms:created xsi:type="dcterms:W3CDTF">2019-08-16T13:19:03Z</dcterms:created>
  <dcterms:modified xsi:type="dcterms:W3CDTF">2021-04-12T16:36:34Z</dcterms:modified>
  <cp:contentStatus/>
</cp:coreProperties>
</file>